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69" r:id="rId4"/>
    <p:sldMasterId id="2147483882" r:id="rId5"/>
  </p:sldMasterIdLst>
  <p:notesMasterIdLst>
    <p:notesMasterId r:id="rId37"/>
  </p:notesMasterIdLst>
  <p:handoutMasterIdLst>
    <p:handoutMasterId r:id="rId38"/>
  </p:handoutMasterIdLst>
  <p:sldIdLst>
    <p:sldId id="382" r:id="rId6"/>
    <p:sldId id="305" r:id="rId7"/>
    <p:sldId id="328" r:id="rId8"/>
    <p:sldId id="383" r:id="rId9"/>
    <p:sldId id="343" r:id="rId10"/>
    <p:sldId id="345" r:id="rId11"/>
    <p:sldId id="363" r:id="rId12"/>
    <p:sldId id="344" r:id="rId13"/>
    <p:sldId id="358" r:id="rId14"/>
    <p:sldId id="384" r:id="rId15"/>
    <p:sldId id="431" r:id="rId16"/>
    <p:sldId id="385" r:id="rId17"/>
    <p:sldId id="433" r:id="rId18"/>
    <p:sldId id="386" r:id="rId19"/>
    <p:sldId id="432" r:id="rId20"/>
    <p:sldId id="387" r:id="rId21"/>
    <p:sldId id="364" r:id="rId22"/>
    <p:sldId id="366" r:id="rId23"/>
    <p:sldId id="388" r:id="rId24"/>
    <p:sldId id="369" r:id="rId25"/>
    <p:sldId id="389" r:id="rId26"/>
    <p:sldId id="371" r:id="rId27"/>
    <p:sldId id="390" r:id="rId28"/>
    <p:sldId id="373" r:id="rId29"/>
    <p:sldId id="391" r:id="rId30"/>
    <p:sldId id="375" r:id="rId31"/>
    <p:sldId id="392" r:id="rId32"/>
    <p:sldId id="380" r:id="rId33"/>
    <p:sldId id="381" r:id="rId34"/>
    <p:sldId id="393" r:id="rId35"/>
    <p:sldId id="430"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8E4"/>
    <a:srgbClr val="D7D2CB"/>
    <a:srgbClr val="F1EFED"/>
    <a:srgbClr val="8A0008"/>
    <a:srgbClr val="E31B23"/>
    <a:srgbClr val="FC545C"/>
    <a:srgbClr val="373234"/>
    <a:srgbClr val="696567"/>
    <a:srgbClr val="FFFFFF"/>
    <a:srgbClr val="F32A7C"/>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B18462-9E56-4302-B665-80CCBC5BE9A1}" v="17" dt="2026-02-03T04:43:01.061"/>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han Edwards" userId="S::nathan.edwards@msq.org.au::4f1aa8b7-5741-4991-b3ff-2e43d7114403" providerId="AD" clId="Web-{1CF8A7EA-A747-EDC0-A5F9-2A5F65AC1314}"/>
    <pc:docChg chg="modSld">
      <pc:chgData name="Nathan Edwards" userId="S::nathan.edwards@msq.org.au::4f1aa8b7-5741-4991-b3ff-2e43d7114403" providerId="AD" clId="Web-{1CF8A7EA-A747-EDC0-A5F9-2A5F65AC1314}" dt="2026-01-08T06:13:50.272" v="19"/>
      <pc:docMkLst>
        <pc:docMk/>
      </pc:docMkLst>
      <pc:sldChg chg="modSp">
        <pc:chgData name="Nathan Edwards" userId="S::nathan.edwards@msq.org.au::4f1aa8b7-5741-4991-b3ff-2e43d7114403" providerId="AD" clId="Web-{1CF8A7EA-A747-EDC0-A5F9-2A5F65AC1314}" dt="2026-01-08T06:13:27.303" v="3"/>
        <pc:sldMkLst>
          <pc:docMk/>
          <pc:sldMk cId="1529340300" sldId="380"/>
        </pc:sldMkLst>
        <pc:graphicFrameChg chg="mod modGraphic">
          <ac:chgData name="Nathan Edwards" userId="S::nathan.edwards@msq.org.au::4f1aa8b7-5741-4991-b3ff-2e43d7114403" providerId="AD" clId="Web-{1CF8A7EA-A747-EDC0-A5F9-2A5F65AC1314}" dt="2026-01-08T06:13:27.303" v="3"/>
          <ac:graphicFrameMkLst>
            <pc:docMk/>
            <pc:sldMk cId="1529340300" sldId="380"/>
            <ac:graphicFrameMk id="9" creationId="{D3504777-DD89-E92F-6338-2964EB09E6A9}"/>
          </ac:graphicFrameMkLst>
        </pc:graphicFrameChg>
      </pc:sldChg>
      <pc:sldChg chg="modSp">
        <pc:chgData name="Nathan Edwards" userId="S::nathan.edwards@msq.org.au::4f1aa8b7-5741-4991-b3ff-2e43d7114403" providerId="AD" clId="Web-{1CF8A7EA-A747-EDC0-A5F9-2A5F65AC1314}" dt="2026-01-08T06:13:50.272" v="19"/>
        <pc:sldMkLst>
          <pc:docMk/>
          <pc:sldMk cId="2679222883" sldId="381"/>
        </pc:sldMkLst>
        <pc:graphicFrameChg chg="mod modGraphic">
          <ac:chgData name="Nathan Edwards" userId="S::nathan.edwards@msq.org.au::4f1aa8b7-5741-4991-b3ff-2e43d7114403" providerId="AD" clId="Web-{1CF8A7EA-A747-EDC0-A5F9-2A5F65AC1314}" dt="2026-01-08T06:13:50.272" v="19"/>
          <ac:graphicFrameMkLst>
            <pc:docMk/>
            <pc:sldMk cId="2679222883" sldId="381"/>
            <ac:graphicFrameMk id="9" creationId="{EB056859-0235-5A59-D06C-C228A2A9832A}"/>
          </ac:graphicFrameMkLst>
        </pc:graphicFrameChg>
      </pc:sldChg>
    </pc:docChg>
  </pc:docChgLst>
  <pc:docChgLst>
    <pc:chgData name="Nathan Edwards" userId="S::nathan.edwards@msq.org.au::4f1aa8b7-5741-4991-b3ff-2e43d7114403" providerId="AD" clId="Web-{F1149F95-6FE9-A496-D147-E298E87EBCEB}"/>
    <pc:docChg chg="modSld">
      <pc:chgData name="Nathan Edwards" userId="S::nathan.edwards@msq.org.au::4f1aa8b7-5741-4991-b3ff-2e43d7114403" providerId="AD" clId="Web-{F1149F95-6FE9-A496-D147-E298E87EBCEB}" dt="2026-01-12T23:09:09.699" v="22" actId="20577"/>
      <pc:docMkLst>
        <pc:docMk/>
      </pc:docMkLst>
      <pc:sldChg chg="modSp">
        <pc:chgData name="Nathan Edwards" userId="S::nathan.edwards@msq.org.au::4f1aa8b7-5741-4991-b3ff-2e43d7114403" providerId="AD" clId="Web-{F1149F95-6FE9-A496-D147-E298E87EBCEB}" dt="2026-01-12T23:09:09.699" v="22" actId="20577"/>
        <pc:sldMkLst>
          <pc:docMk/>
          <pc:sldMk cId="202769058" sldId="393"/>
        </pc:sldMkLst>
        <pc:spChg chg="mod">
          <ac:chgData name="Nathan Edwards" userId="S::nathan.edwards@msq.org.au::4f1aa8b7-5741-4991-b3ff-2e43d7114403" providerId="AD" clId="Web-{F1149F95-6FE9-A496-D147-E298E87EBCEB}" dt="2026-01-12T23:09:09.699" v="22" actId="20577"/>
          <ac:spMkLst>
            <pc:docMk/>
            <pc:sldMk cId="202769058" sldId="393"/>
            <ac:spMk id="8" creationId="{A1A188DB-5049-61EC-C31E-8B40A7F8ACEB}"/>
          </ac:spMkLst>
        </pc:spChg>
      </pc:sldChg>
    </pc:docChg>
  </pc:docChgLst>
  <pc:docChgLst>
    <pc:chgData name="Renee Dickens" userId="41aaf39a-ae07-4d0c-94a4-8c4aca9d6d4f" providerId="ADAL" clId="{001D7FCF-CFD3-4FF0-947F-DD9E67F864D7}"/>
    <pc:docChg chg="custSel modSld">
      <pc:chgData name="Renee Dickens" userId="41aaf39a-ae07-4d0c-94a4-8c4aca9d6d4f" providerId="ADAL" clId="{001D7FCF-CFD3-4FF0-947F-DD9E67F864D7}" dt="2026-01-06T22:45:57.847" v="44" actId="20577"/>
      <pc:docMkLst>
        <pc:docMk/>
      </pc:docMkLst>
      <pc:sldChg chg="modSp mod">
        <pc:chgData name="Renee Dickens" userId="41aaf39a-ae07-4d0c-94a4-8c4aca9d6d4f" providerId="ADAL" clId="{001D7FCF-CFD3-4FF0-947F-DD9E67F864D7}" dt="2026-01-06T22:28:52.324" v="34" actId="6549"/>
        <pc:sldMkLst>
          <pc:docMk/>
          <pc:sldMk cId="1864753928" sldId="343"/>
        </pc:sldMkLst>
        <pc:spChg chg="mod">
          <ac:chgData name="Renee Dickens" userId="41aaf39a-ae07-4d0c-94a4-8c4aca9d6d4f" providerId="ADAL" clId="{001D7FCF-CFD3-4FF0-947F-DD9E67F864D7}" dt="2026-01-06T22:28:52.324" v="34" actId="6549"/>
          <ac:spMkLst>
            <pc:docMk/>
            <pc:sldMk cId="1864753928" sldId="343"/>
            <ac:spMk id="27" creationId="{8FFACDFA-5F9E-C1DA-2C56-42310BFBC9EB}"/>
          </ac:spMkLst>
        </pc:spChg>
        <pc:spChg chg="mod">
          <ac:chgData name="Renee Dickens" userId="41aaf39a-ae07-4d0c-94a4-8c4aca9d6d4f" providerId="ADAL" clId="{001D7FCF-CFD3-4FF0-947F-DD9E67F864D7}" dt="2026-01-06T22:28:26.083" v="1" actId="207"/>
          <ac:spMkLst>
            <pc:docMk/>
            <pc:sldMk cId="1864753928" sldId="343"/>
            <ac:spMk id="29" creationId="{A4566FC9-0BAB-F60C-788B-7FA3D94881D0}"/>
          </ac:spMkLst>
        </pc:spChg>
      </pc:sldChg>
      <pc:sldChg chg="modSp mod">
        <pc:chgData name="Renee Dickens" userId="41aaf39a-ae07-4d0c-94a4-8c4aca9d6d4f" providerId="ADAL" clId="{001D7FCF-CFD3-4FF0-947F-DD9E67F864D7}" dt="2026-01-06T22:32:13.128" v="40" actId="20577"/>
        <pc:sldMkLst>
          <pc:docMk/>
          <pc:sldMk cId="2356123941" sldId="345"/>
        </pc:sldMkLst>
        <pc:spChg chg="mod">
          <ac:chgData name="Renee Dickens" userId="41aaf39a-ae07-4d0c-94a4-8c4aca9d6d4f" providerId="ADAL" clId="{001D7FCF-CFD3-4FF0-947F-DD9E67F864D7}" dt="2026-01-06T22:32:10.199" v="38" actId="20577"/>
          <ac:spMkLst>
            <pc:docMk/>
            <pc:sldMk cId="2356123941" sldId="345"/>
            <ac:spMk id="24" creationId="{02E9840F-8703-FF53-A201-3B69D7B4F644}"/>
          </ac:spMkLst>
        </pc:spChg>
        <pc:spChg chg="mod">
          <ac:chgData name="Renee Dickens" userId="41aaf39a-ae07-4d0c-94a4-8c4aca9d6d4f" providerId="ADAL" clId="{001D7FCF-CFD3-4FF0-947F-DD9E67F864D7}" dt="2026-01-06T22:32:13.128" v="40" actId="20577"/>
          <ac:spMkLst>
            <pc:docMk/>
            <pc:sldMk cId="2356123941" sldId="345"/>
            <ac:spMk id="25" creationId="{8D7CC2DF-6C7F-E38A-2926-E54CF67D0916}"/>
          </ac:spMkLst>
        </pc:spChg>
        <pc:spChg chg="mod">
          <ac:chgData name="Renee Dickens" userId="41aaf39a-ae07-4d0c-94a4-8c4aca9d6d4f" providerId="ADAL" clId="{001D7FCF-CFD3-4FF0-947F-DD9E67F864D7}" dt="2026-01-06T22:32:11.703" v="39" actId="20577"/>
          <ac:spMkLst>
            <pc:docMk/>
            <pc:sldMk cId="2356123941" sldId="345"/>
            <ac:spMk id="26" creationId="{B29B6192-0F3F-CE00-E669-6C12C0B8A210}"/>
          </ac:spMkLst>
        </pc:spChg>
      </pc:sldChg>
      <pc:sldChg chg="modSp mod">
        <pc:chgData name="Renee Dickens" userId="41aaf39a-ae07-4d0c-94a4-8c4aca9d6d4f" providerId="ADAL" clId="{001D7FCF-CFD3-4FF0-947F-DD9E67F864D7}" dt="2026-01-06T22:45:57.847" v="44" actId="20577"/>
        <pc:sldMkLst>
          <pc:docMk/>
          <pc:sldMk cId="2679222883" sldId="381"/>
        </pc:sldMkLst>
        <pc:graphicFrameChg chg="modGraphic">
          <ac:chgData name="Renee Dickens" userId="41aaf39a-ae07-4d0c-94a4-8c4aca9d6d4f" providerId="ADAL" clId="{001D7FCF-CFD3-4FF0-947F-DD9E67F864D7}" dt="2026-01-06T22:45:57.847" v="44" actId="20577"/>
          <ac:graphicFrameMkLst>
            <pc:docMk/>
            <pc:sldMk cId="2679222883" sldId="381"/>
            <ac:graphicFrameMk id="9" creationId="{EB056859-0235-5A59-D06C-C228A2A9832A}"/>
          </ac:graphicFrameMkLst>
        </pc:graphicFrameChg>
      </pc:sldChg>
    </pc:docChg>
  </pc:docChgLst>
  <pc:docChgLst>
    <pc:chgData name="Nathan Edwards" userId="S::nathan.edwards@msq.org.au::4f1aa8b7-5741-4991-b3ff-2e43d7114403" providerId="AD" clId="Web-{BE2905BC-159B-4D80-BD52-18872671A29C}"/>
    <pc:docChg chg="modSld">
      <pc:chgData name="Nathan Edwards" userId="S::nathan.edwards@msq.org.au::4f1aa8b7-5741-4991-b3ff-2e43d7114403" providerId="AD" clId="Web-{BE2905BC-159B-4D80-BD52-18872671A29C}" dt="2026-01-22T23:02:25.575" v="11" actId="20577"/>
      <pc:docMkLst>
        <pc:docMk/>
      </pc:docMkLst>
      <pc:sldChg chg="modSp">
        <pc:chgData name="Nathan Edwards" userId="S::nathan.edwards@msq.org.au::4f1aa8b7-5741-4991-b3ff-2e43d7114403" providerId="AD" clId="Web-{BE2905BC-159B-4D80-BD52-18872671A29C}" dt="2026-01-22T23:02:25.575" v="11" actId="20577"/>
        <pc:sldMkLst>
          <pc:docMk/>
          <pc:sldMk cId="1732252631" sldId="430"/>
        </pc:sldMkLst>
        <pc:spChg chg="mod">
          <ac:chgData name="Nathan Edwards" userId="S::nathan.edwards@msq.org.au::4f1aa8b7-5741-4991-b3ff-2e43d7114403" providerId="AD" clId="Web-{BE2905BC-159B-4D80-BD52-18872671A29C}" dt="2026-01-22T23:02:25.575" v="11" actId="20577"/>
          <ac:spMkLst>
            <pc:docMk/>
            <pc:sldMk cId="1732252631" sldId="430"/>
            <ac:spMk id="18" creationId="{78B22DD5-3B71-E9FE-C63B-F23DE79B4F0C}"/>
          </ac:spMkLst>
        </pc:spChg>
      </pc:sldChg>
    </pc:docChg>
  </pc:docChgLst>
  <pc:docChgLst>
    <pc:chgData name="Nathan Edwards" userId="S::nathan.edwards@msq.org.au::4f1aa8b7-5741-4991-b3ff-2e43d7114403" providerId="AD" clId="Web-{FB4D0885-AF96-EDF1-8F85-7D637B8B13AE}"/>
    <pc:docChg chg="modSld">
      <pc:chgData name="Nathan Edwards" userId="S::nathan.edwards@msq.org.au::4f1aa8b7-5741-4991-b3ff-2e43d7114403" providerId="AD" clId="Web-{FB4D0885-AF96-EDF1-8F85-7D637B8B13AE}" dt="2026-01-12T22:20:52.619" v="8" actId="1076"/>
      <pc:docMkLst>
        <pc:docMk/>
      </pc:docMkLst>
      <pc:sldChg chg="modSp">
        <pc:chgData name="Nathan Edwards" userId="S::nathan.edwards@msq.org.au::4f1aa8b7-5741-4991-b3ff-2e43d7114403" providerId="AD" clId="Web-{FB4D0885-AF96-EDF1-8F85-7D637B8B13AE}" dt="2026-01-12T22:20:52.619" v="8" actId="1076"/>
        <pc:sldMkLst>
          <pc:docMk/>
          <pc:sldMk cId="3110770374" sldId="305"/>
        </pc:sldMkLst>
        <pc:spChg chg="mod">
          <ac:chgData name="Nathan Edwards" userId="S::nathan.edwards@msq.org.au::4f1aa8b7-5741-4991-b3ff-2e43d7114403" providerId="AD" clId="Web-{FB4D0885-AF96-EDF1-8F85-7D637B8B13AE}" dt="2026-01-12T22:20:52.619" v="8" actId="1076"/>
          <ac:spMkLst>
            <pc:docMk/>
            <pc:sldMk cId="3110770374" sldId="305"/>
            <ac:spMk id="4" creationId="{E739C747-E14E-5CC0-E10D-E2A614C7D2BF}"/>
          </ac:spMkLst>
        </pc:spChg>
        <pc:spChg chg="mod">
          <ac:chgData name="Nathan Edwards" userId="S::nathan.edwards@msq.org.au::4f1aa8b7-5741-4991-b3ff-2e43d7114403" providerId="AD" clId="Web-{FB4D0885-AF96-EDF1-8F85-7D637B8B13AE}" dt="2026-01-12T22:20:40.806" v="7" actId="20577"/>
          <ac:spMkLst>
            <pc:docMk/>
            <pc:sldMk cId="3110770374" sldId="305"/>
            <ac:spMk id="8" creationId="{1C814709-0361-8ACC-1037-90E6F5C429B1}"/>
          </ac:spMkLst>
        </pc:spChg>
      </pc:sldChg>
    </pc:docChg>
  </pc:docChgLst>
  <pc:docChgLst>
    <pc:chgData name="Nathan Edwards" userId="4f1aa8b7-5741-4991-b3ff-2e43d7114403" providerId="ADAL" clId="{20E823E2-E6CC-4BBC-B549-F0883863C698}"/>
    <pc:docChg chg="undo custSel addSld modSld">
      <pc:chgData name="Nathan Edwards" userId="4f1aa8b7-5741-4991-b3ff-2e43d7114403" providerId="ADAL" clId="{20E823E2-E6CC-4BBC-B549-F0883863C698}" dt="2026-02-03T04:43:13.921" v="960" actId="20577"/>
      <pc:docMkLst>
        <pc:docMk/>
      </pc:docMkLst>
      <pc:sldChg chg="addSp delSp modSp mod">
        <pc:chgData name="Nathan Edwards" userId="4f1aa8b7-5741-4991-b3ff-2e43d7114403" providerId="ADAL" clId="{20E823E2-E6CC-4BBC-B549-F0883863C698}" dt="2026-02-03T04:32:25.611" v="747" actId="1076"/>
        <pc:sldMkLst>
          <pc:docMk/>
          <pc:sldMk cId="2280023726" sldId="358"/>
        </pc:sldMkLst>
        <pc:spChg chg="del">
          <ac:chgData name="Nathan Edwards" userId="4f1aa8b7-5741-4991-b3ff-2e43d7114403" providerId="ADAL" clId="{20E823E2-E6CC-4BBC-B549-F0883863C698}" dt="2026-02-03T04:31:00.047" v="737" actId="478"/>
          <ac:spMkLst>
            <pc:docMk/>
            <pc:sldMk cId="2280023726" sldId="358"/>
            <ac:spMk id="7" creationId="{B27C1FAE-6D0F-C1B9-77D2-7DF3A6815A4E}"/>
          </ac:spMkLst>
        </pc:spChg>
        <pc:spChg chg="add del">
          <ac:chgData name="Nathan Edwards" userId="4f1aa8b7-5741-4991-b3ff-2e43d7114403" providerId="ADAL" clId="{20E823E2-E6CC-4BBC-B549-F0883863C698}" dt="2026-02-03T04:32:07.271" v="742" actId="478"/>
          <ac:spMkLst>
            <pc:docMk/>
            <pc:sldMk cId="2280023726" sldId="358"/>
            <ac:spMk id="17" creationId="{0AD1CE52-C13B-1BA9-11DD-6CE327056DE4}"/>
          </ac:spMkLst>
        </pc:spChg>
        <pc:picChg chg="add mod">
          <ac:chgData name="Nathan Edwards" userId="4f1aa8b7-5741-4991-b3ff-2e43d7114403" providerId="ADAL" clId="{20E823E2-E6CC-4BBC-B549-F0883863C698}" dt="2026-02-03T04:31:36.512" v="739" actId="931"/>
          <ac:picMkLst>
            <pc:docMk/>
            <pc:sldMk cId="2280023726" sldId="358"/>
            <ac:picMk id="3" creationId="{18B87EC0-EEC5-0BED-0043-E96DFA8A1FFA}"/>
          </ac:picMkLst>
        </pc:picChg>
        <pc:picChg chg="add mod modCrop">
          <ac:chgData name="Nathan Edwards" userId="4f1aa8b7-5741-4991-b3ff-2e43d7114403" providerId="ADAL" clId="{20E823E2-E6CC-4BBC-B549-F0883863C698}" dt="2026-02-03T04:32:25.611" v="747" actId="1076"/>
          <ac:picMkLst>
            <pc:docMk/>
            <pc:sldMk cId="2280023726" sldId="358"/>
            <ac:picMk id="5" creationId="{DE201206-1D0A-532B-A106-FDA09F413858}"/>
          </ac:picMkLst>
        </pc:picChg>
      </pc:sldChg>
      <pc:sldChg chg="addSp delSp modSp mod modAnim">
        <pc:chgData name="Nathan Edwards" userId="4f1aa8b7-5741-4991-b3ff-2e43d7114403" providerId="ADAL" clId="{20E823E2-E6CC-4BBC-B549-F0883863C698}" dt="2026-02-03T04:39:27.926" v="838" actId="20577"/>
        <pc:sldMkLst>
          <pc:docMk/>
          <pc:sldMk cId="199602305" sldId="384"/>
        </pc:sldMkLst>
        <pc:spChg chg="add mod">
          <ac:chgData name="Nathan Edwards" userId="4f1aa8b7-5741-4991-b3ff-2e43d7114403" providerId="ADAL" clId="{20E823E2-E6CC-4BBC-B549-F0883863C698}" dt="2026-02-03T04:39:27.926" v="838" actId="20577"/>
          <ac:spMkLst>
            <pc:docMk/>
            <pc:sldMk cId="199602305" sldId="384"/>
            <ac:spMk id="3" creationId="{61B71201-95B8-0D2B-7FF8-F9BCFD65821D}"/>
          </ac:spMkLst>
        </pc:spChg>
        <pc:spChg chg="del">
          <ac:chgData name="Nathan Edwards" userId="4f1aa8b7-5741-4991-b3ff-2e43d7114403" providerId="ADAL" clId="{20E823E2-E6CC-4BBC-B549-F0883863C698}" dt="2026-02-03T04:32:32.284" v="748" actId="478"/>
          <ac:spMkLst>
            <pc:docMk/>
            <pc:sldMk cId="199602305" sldId="384"/>
            <ac:spMk id="7" creationId="{152D5D90-27F0-B710-2C7F-27902B6CA614}"/>
          </ac:spMkLst>
        </pc:spChg>
        <pc:spChg chg="del">
          <ac:chgData name="Nathan Edwards" userId="4f1aa8b7-5741-4991-b3ff-2e43d7114403" providerId="ADAL" clId="{20E823E2-E6CC-4BBC-B549-F0883863C698}" dt="2026-02-03T04:34:38.239" v="756" actId="478"/>
          <ac:spMkLst>
            <pc:docMk/>
            <pc:sldMk cId="199602305" sldId="384"/>
            <ac:spMk id="17" creationId="{5568B4FA-DDDB-C2F8-5BAD-B5DE7EB8B61B}"/>
          </ac:spMkLst>
        </pc:spChg>
        <pc:picChg chg="add mod">
          <ac:chgData name="Nathan Edwards" userId="4f1aa8b7-5741-4991-b3ff-2e43d7114403" providerId="ADAL" clId="{20E823E2-E6CC-4BBC-B549-F0883863C698}" dt="2026-02-03T04:36:42.706" v="762" actId="1076"/>
          <ac:picMkLst>
            <pc:docMk/>
            <pc:sldMk cId="199602305" sldId="384"/>
            <ac:picMk id="2" creationId="{15BA82A7-6B73-1789-F77B-37B4753B790D}"/>
          </ac:picMkLst>
        </pc:picChg>
      </pc:sldChg>
      <pc:sldChg chg="addSp delSp modSp mod delAnim modAnim">
        <pc:chgData name="Nathan Edwards" userId="4f1aa8b7-5741-4991-b3ff-2e43d7114403" providerId="ADAL" clId="{20E823E2-E6CC-4BBC-B549-F0883863C698}" dt="2026-02-03T04:42:40.591" v="930"/>
        <pc:sldMkLst>
          <pc:docMk/>
          <pc:sldMk cId="3819962511" sldId="385"/>
        </pc:sldMkLst>
        <pc:spChg chg="del">
          <ac:chgData name="Nathan Edwards" userId="4f1aa8b7-5741-4991-b3ff-2e43d7114403" providerId="ADAL" clId="{20E823E2-E6CC-4BBC-B549-F0883863C698}" dt="2026-02-03T04:41:55.869" v="927" actId="478"/>
          <ac:spMkLst>
            <pc:docMk/>
            <pc:sldMk cId="3819962511" sldId="385"/>
            <ac:spMk id="3" creationId="{202C5618-F519-9065-AC90-3725A0BA9BD4}"/>
          </ac:spMkLst>
        </pc:spChg>
        <pc:spChg chg="add del mod">
          <ac:chgData name="Nathan Edwards" userId="4f1aa8b7-5741-4991-b3ff-2e43d7114403" providerId="ADAL" clId="{20E823E2-E6CC-4BBC-B549-F0883863C698}" dt="2026-02-03T04:42:22.942" v="929"/>
          <ac:spMkLst>
            <pc:docMk/>
            <pc:sldMk cId="3819962511" sldId="385"/>
            <ac:spMk id="4" creationId="{AB89A128-66FB-009B-C613-006AF6AAEDFD}"/>
          </ac:spMkLst>
        </pc:spChg>
        <pc:spChg chg="add mod">
          <ac:chgData name="Nathan Edwards" userId="4f1aa8b7-5741-4991-b3ff-2e43d7114403" providerId="ADAL" clId="{20E823E2-E6CC-4BBC-B549-F0883863C698}" dt="2026-02-03T04:42:40.591" v="930"/>
          <ac:spMkLst>
            <pc:docMk/>
            <pc:sldMk cId="3819962511" sldId="385"/>
            <ac:spMk id="7" creationId="{3822277A-2B09-BD2F-DB41-D3DD422BD317}"/>
          </ac:spMkLst>
        </pc:spChg>
        <pc:picChg chg="add mod">
          <ac:chgData name="Nathan Edwards" userId="4f1aa8b7-5741-4991-b3ff-2e43d7114403" providerId="ADAL" clId="{20E823E2-E6CC-4BBC-B549-F0883863C698}" dt="2026-02-03T04:42:22.942" v="929"/>
          <ac:picMkLst>
            <pc:docMk/>
            <pc:sldMk cId="3819962511" sldId="385"/>
            <ac:picMk id="5" creationId="{5E9E4030-0457-85BB-C5EF-022DD094E1DA}"/>
          </ac:picMkLst>
        </pc:picChg>
        <pc:picChg chg="add del mod">
          <ac:chgData name="Nathan Edwards" userId="4f1aa8b7-5741-4991-b3ff-2e43d7114403" providerId="ADAL" clId="{20E823E2-E6CC-4BBC-B549-F0883863C698}" dt="2026-02-03T04:41:56.379" v="928" actId="478"/>
          <ac:picMkLst>
            <pc:docMk/>
            <pc:sldMk cId="3819962511" sldId="385"/>
            <ac:picMk id="6" creationId="{C155D7AE-6572-04DF-E631-6613F7949BCC}"/>
          </ac:picMkLst>
        </pc:picChg>
      </pc:sldChg>
      <pc:sldChg chg="addSp delSp modSp mod addAnim delAnim modAnim">
        <pc:chgData name="Nathan Edwards" userId="4f1aa8b7-5741-4991-b3ff-2e43d7114403" providerId="ADAL" clId="{20E823E2-E6CC-4BBC-B549-F0883863C698}" dt="2026-02-03T04:41:42.439" v="926" actId="478"/>
        <pc:sldMkLst>
          <pc:docMk/>
          <pc:sldMk cId="602355379" sldId="386"/>
        </pc:sldMkLst>
        <pc:spChg chg="del">
          <ac:chgData name="Nathan Edwards" userId="4f1aa8b7-5741-4991-b3ff-2e43d7114403" providerId="ADAL" clId="{20E823E2-E6CC-4BBC-B549-F0883863C698}" dt="2026-02-03T04:40:11.591" v="844" actId="478"/>
          <ac:spMkLst>
            <pc:docMk/>
            <pc:sldMk cId="602355379" sldId="386"/>
            <ac:spMk id="3" creationId="{3272A5AC-9DFD-49FD-0F12-1DD3312C2655}"/>
          </ac:spMkLst>
        </pc:spChg>
        <pc:spChg chg="add del mod">
          <ac:chgData name="Nathan Edwards" userId="4f1aa8b7-5741-4991-b3ff-2e43d7114403" providerId="ADAL" clId="{20E823E2-E6CC-4BBC-B549-F0883863C698}" dt="2026-02-03T04:40:07.153" v="842" actId="478"/>
          <ac:spMkLst>
            <pc:docMk/>
            <pc:sldMk cId="602355379" sldId="386"/>
            <ac:spMk id="4" creationId="{788A878E-C86A-0B3F-2BDD-0992E342AB71}"/>
          </ac:spMkLst>
        </pc:spChg>
        <pc:spChg chg="add del mod">
          <ac:chgData name="Nathan Edwards" userId="4f1aa8b7-5741-4991-b3ff-2e43d7114403" providerId="ADAL" clId="{20E823E2-E6CC-4BBC-B549-F0883863C698}" dt="2026-02-03T04:41:42.439" v="926" actId="478"/>
          <ac:spMkLst>
            <pc:docMk/>
            <pc:sldMk cId="602355379" sldId="386"/>
            <ac:spMk id="5" creationId="{C24FA75C-0E49-E437-854C-D1469970A3BC}"/>
          </ac:spMkLst>
        </pc:spChg>
        <pc:spChg chg="add mod">
          <ac:chgData name="Nathan Edwards" userId="4f1aa8b7-5741-4991-b3ff-2e43d7114403" providerId="ADAL" clId="{20E823E2-E6CC-4BBC-B549-F0883863C698}" dt="2026-02-03T04:41:34.835" v="920"/>
          <ac:spMkLst>
            <pc:docMk/>
            <pc:sldMk cId="602355379" sldId="386"/>
            <ac:spMk id="8" creationId="{B5ECA3F6-DD68-D64A-EFCB-DE3B7B130176}"/>
          </ac:spMkLst>
        </pc:spChg>
        <pc:picChg chg="add del mod">
          <ac:chgData name="Nathan Edwards" userId="4f1aa8b7-5741-4991-b3ff-2e43d7114403" providerId="ADAL" clId="{20E823E2-E6CC-4BBC-B549-F0883863C698}" dt="2026-02-03T04:40:01.229" v="840" actId="478"/>
          <ac:picMkLst>
            <pc:docMk/>
            <pc:sldMk cId="602355379" sldId="386"/>
            <ac:picMk id="6" creationId="{8A5E1460-6D70-66DD-7517-FCADC246A50D}"/>
          </ac:picMkLst>
        </pc:picChg>
        <pc:picChg chg="add del mod">
          <ac:chgData name="Nathan Edwards" userId="4f1aa8b7-5741-4991-b3ff-2e43d7114403" providerId="ADAL" clId="{20E823E2-E6CC-4BBC-B549-F0883863C698}" dt="2026-02-03T04:41:41.959" v="925" actId="478"/>
          <ac:picMkLst>
            <pc:docMk/>
            <pc:sldMk cId="602355379" sldId="386"/>
            <ac:picMk id="7" creationId="{AA8D9748-3EBE-3F8C-E136-C89F352137F2}"/>
          </ac:picMkLst>
        </pc:picChg>
      </pc:sldChg>
      <pc:sldChg chg="addSp delSp modSp mod">
        <pc:chgData name="Nathan Edwards" userId="4f1aa8b7-5741-4991-b3ff-2e43d7114403" providerId="ADAL" clId="{20E823E2-E6CC-4BBC-B549-F0883863C698}" dt="2026-02-03T04:34:31.199" v="755" actId="732"/>
        <pc:sldMkLst>
          <pc:docMk/>
          <pc:sldMk cId="1609838731" sldId="387"/>
        </pc:sldMkLst>
        <pc:spChg chg="del">
          <ac:chgData name="Nathan Edwards" userId="4f1aa8b7-5741-4991-b3ff-2e43d7114403" providerId="ADAL" clId="{20E823E2-E6CC-4BBC-B549-F0883863C698}" dt="2026-02-03T04:32:50.371" v="749" actId="478"/>
          <ac:spMkLst>
            <pc:docMk/>
            <pc:sldMk cId="1609838731" sldId="387"/>
            <ac:spMk id="7" creationId="{EB4811EA-BB21-BC51-05C6-ECF674B4076A}"/>
          </ac:spMkLst>
        </pc:spChg>
        <pc:spChg chg="del">
          <ac:chgData name="Nathan Edwards" userId="4f1aa8b7-5741-4991-b3ff-2e43d7114403" providerId="ADAL" clId="{20E823E2-E6CC-4BBC-B549-F0883863C698}" dt="2026-02-03T04:32:51.489" v="750" actId="478"/>
          <ac:spMkLst>
            <pc:docMk/>
            <pc:sldMk cId="1609838731" sldId="387"/>
            <ac:spMk id="17" creationId="{C025F682-3DCE-B713-7E8B-508869FB800D}"/>
          </ac:spMkLst>
        </pc:spChg>
        <pc:picChg chg="add mod modCrop">
          <ac:chgData name="Nathan Edwards" userId="4f1aa8b7-5741-4991-b3ff-2e43d7114403" providerId="ADAL" clId="{20E823E2-E6CC-4BBC-B549-F0883863C698}" dt="2026-02-03T04:34:31.199" v="755" actId="732"/>
          <ac:picMkLst>
            <pc:docMk/>
            <pc:sldMk cId="1609838731" sldId="387"/>
            <ac:picMk id="3" creationId="{76C88CCD-8AF6-B6EA-95BE-8DF6525947F6}"/>
          </ac:picMkLst>
        </pc:picChg>
      </pc:sldChg>
      <pc:sldChg chg="add">
        <pc:chgData name="Nathan Edwards" userId="4f1aa8b7-5741-4991-b3ff-2e43d7114403" providerId="ADAL" clId="{20E823E2-E6CC-4BBC-B549-F0883863C698}" dt="2026-01-22T22:35:15.027" v="736"/>
        <pc:sldMkLst>
          <pc:docMk/>
          <pc:sldMk cId="1732252631" sldId="430"/>
        </pc:sldMkLst>
      </pc:sldChg>
      <pc:sldChg chg="addSp delSp modSp add mod delAnim modAnim">
        <pc:chgData name="Nathan Edwards" userId="4f1aa8b7-5741-4991-b3ff-2e43d7114403" providerId="ADAL" clId="{20E823E2-E6CC-4BBC-B549-F0883863C698}" dt="2026-02-03T04:39:02.232" v="802" actId="20577"/>
        <pc:sldMkLst>
          <pc:docMk/>
          <pc:sldMk cId="480773506" sldId="431"/>
        </pc:sldMkLst>
        <pc:spChg chg="add mod">
          <ac:chgData name="Nathan Edwards" userId="4f1aa8b7-5741-4991-b3ff-2e43d7114403" providerId="ADAL" clId="{20E823E2-E6CC-4BBC-B549-F0883863C698}" dt="2026-02-03T04:39:02.232" v="802" actId="20577"/>
          <ac:spMkLst>
            <pc:docMk/>
            <pc:sldMk cId="480773506" sldId="431"/>
            <ac:spMk id="4" creationId="{ADF85D08-0448-0B03-DDC0-2265B6F1B257}"/>
          </ac:spMkLst>
        </pc:spChg>
        <pc:picChg chg="del">
          <ac:chgData name="Nathan Edwards" userId="4f1aa8b7-5741-4991-b3ff-2e43d7114403" providerId="ADAL" clId="{20E823E2-E6CC-4BBC-B549-F0883863C698}" dt="2026-02-03T04:37:44.006" v="764" actId="478"/>
          <ac:picMkLst>
            <pc:docMk/>
            <pc:sldMk cId="480773506" sldId="431"/>
            <ac:picMk id="2" creationId="{043F0FDA-98DA-19D6-96EA-86B0AED1866A}"/>
          </ac:picMkLst>
        </pc:picChg>
        <pc:picChg chg="add mod">
          <ac:chgData name="Nathan Edwards" userId="4f1aa8b7-5741-4991-b3ff-2e43d7114403" providerId="ADAL" clId="{20E823E2-E6CC-4BBC-B549-F0883863C698}" dt="2026-02-03T04:38:08.628" v="769" actId="1076"/>
          <ac:picMkLst>
            <pc:docMk/>
            <pc:sldMk cId="480773506" sldId="431"/>
            <ac:picMk id="3" creationId="{3273C310-9A94-A86B-CC09-64E471FE5C6D}"/>
          </ac:picMkLst>
        </pc:picChg>
      </pc:sldChg>
      <pc:sldChg chg="modSp add mod">
        <pc:chgData name="Nathan Edwards" userId="4f1aa8b7-5741-4991-b3ff-2e43d7114403" providerId="ADAL" clId="{20E823E2-E6CC-4BBC-B549-F0883863C698}" dt="2026-02-03T04:40:48.237" v="911" actId="20577"/>
        <pc:sldMkLst>
          <pc:docMk/>
          <pc:sldMk cId="2762294948" sldId="432"/>
        </pc:sldMkLst>
        <pc:spChg chg="mod">
          <ac:chgData name="Nathan Edwards" userId="4f1aa8b7-5741-4991-b3ff-2e43d7114403" providerId="ADAL" clId="{20E823E2-E6CC-4BBC-B549-F0883863C698}" dt="2026-02-03T04:40:48.237" v="911" actId="20577"/>
          <ac:spMkLst>
            <pc:docMk/>
            <pc:sldMk cId="2762294948" sldId="432"/>
            <ac:spMk id="3" creationId="{453570C0-B67C-E2CC-765D-2E7FC8486DBB}"/>
          </ac:spMkLst>
        </pc:spChg>
      </pc:sldChg>
      <pc:sldChg chg="addSp delSp modSp add mod delAnim modAnim">
        <pc:chgData name="Nathan Edwards" userId="4f1aa8b7-5741-4991-b3ff-2e43d7114403" providerId="ADAL" clId="{20E823E2-E6CC-4BBC-B549-F0883863C698}" dt="2026-02-03T04:43:13.921" v="960" actId="20577"/>
        <pc:sldMkLst>
          <pc:docMk/>
          <pc:sldMk cId="3502470315" sldId="433"/>
        </pc:sldMkLst>
        <pc:spChg chg="add del mod">
          <ac:chgData name="Nathan Edwards" userId="4f1aa8b7-5741-4991-b3ff-2e43d7114403" providerId="ADAL" clId="{20E823E2-E6CC-4BBC-B549-F0883863C698}" dt="2026-02-03T04:43:13.921" v="960" actId="20577"/>
          <ac:spMkLst>
            <pc:docMk/>
            <pc:sldMk cId="3502470315" sldId="433"/>
            <ac:spMk id="3" creationId="{1C365854-BB70-6FFA-F581-A1379BDFE785}"/>
          </ac:spMkLst>
        </pc:spChg>
        <pc:spChg chg="add del mod">
          <ac:chgData name="Nathan Edwards" userId="4f1aa8b7-5741-4991-b3ff-2e43d7114403" providerId="ADAL" clId="{20E823E2-E6CC-4BBC-B549-F0883863C698}" dt="2026-02-03T04:43:01.061" v="931"/>
          <ac:spMkLst>
            <pc:docMk/>
            <pc:sldMk cId="3502470315" sldId="433"/>
            <ac:spMk id="4" creationId="{B0A1304F-64CC-43C5-D42E-DED25630260A}"/>
          </ac:spMkLst>
        </pc:spChg>
        <pc:picChg chg="add mod">
          <ac:chgData name="Nathan Edwards" userId="4f1aa8b7-5741-4991-b3ff-2e43d7114403" providerId="ADAL" clId="{20E823E2-E6CC-4BBC-B549-F0883863C698}" dt="2026-02-03T04:43:01.061" v="931"/>
          <ac:picMkLst>
            <pc:docMk/>
            <pc:sldMk cId="3502470315" sldId="433"/>
            <ac:picMk id="5" creationId="{E3C8ADE1-6076-46FB-A8A4-A31B94750116}"/>
          </ac:picMkLst>
        </pc:picChg>
        <pc:picChg chg="del">
          <ac:chgData name="Nathan Edwards" userId="4f1aa8b7-5741-4991-b3ff-2e43d7114403" providerId="ADAL" clId="{20E823E2-E6CC-4BBC-B549-F0883863C698}" dt="2026-02-03T04:41:17.761" v="913" actId="478"/>
          <ac:picMkLst>
            <pc:docMk/>
            <pc:sldMk cId="3502470315" sldId="433"/>
            <ac:picMk id="6" creationId="{38776795-F9AB-FF21-6C7C-462119F2DF4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D469F1-E2F4-F33C-DFC5-1C10A55C00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183D9D1-9337-7FD9-5BDB-DA5F7EFE49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D86A99-0086-CD4E-B1F5-DC882D83D706}" type="datetimeFigureOut">
              <a:rPr lang="en-US" smtClean="0"/>
              <a:t>2/3/2026</a:t>
            </a:fld>
            <a:endParaRPr lang="en-US"/>
          </a:p>
        </p:txBody>
      </p:sp>
      <p:sp>
        <p:nvSpPr>
          <p:cNvPr id="4" name="Footer Placeholder 3">
            <a:extLst>
              <a:ext uri="{FF2B5EF4-FFF2-40B4-BE49-F238E27FC236}">
                <a16:creationId xmlns:a16="http://schemas.microsoft.com/office/drawing/2014/main" id="{49424971-D439-AD0A-1047-F433FC1FCD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242AFB2-204C-8D30-6501-93C1BA22EA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2962FA-F8AA-5B49-858F-1066F9D70728}" type="slidenum">
              <a:rPr lang="en-US" smtClean="0"/>
              <a:t>‹#›</a:t>
            </a:fld>
            <a:endParaRPr lang="en-US"/>
          </a:p>
        </p:txBody>
      </p:sp>
    </p:spTree>
    <p:extLst>
      <p:ext uri="{BB962C8B-B14F-4D97-AF65-F5344CB8AC3E}">
        <p14:creationId xmlns:p14="http://schemas.microsoft.com/office/powerpoint/2010/main" val="38256016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79A04-3EBD-4A68-823F-E113C3DE4730}" type="datetimeFigureOut">
              <a:rPr lang="en-AU" smtClean="0"/>
              <a:t>3/02/2026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53D6C-43B9-4211-B633-CC7148638171}" type="slidenum">
              <a:rPr lang="en-AU" smtClean="0"/>
              <a:t>‹#›</a:t>
            </a:fld>
            <a:endParaRPr lang="en-AU"/>
          </a:p>
        </p:txBody>
      </p:sp>
    </p:spTree>
    <p:extLst>
      <p:ext uri="{BB962C8B-B14F-4D97-AF65-F5344CB8AC3E}">
        <p14:creationId xmlns:p14="http://schemas.microsoft.com/office/powerpoint/2010/main" val="373788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9E153D6C-43B9-4211-B633-CC7148638171}" type="slidenum">
              <a:rPr lang="en-AU" smtClean="0"/>
              <a:t>3</a:t>
            </a:fld>
            <a:endParaRPr lang="en-AU"/>
          </a:p>
        </p:txBody>
      </p:sp>
    </p:spTree>
    <p:extLst>
      <p:ext uri="{BB962C8B-B14F-4D97-AF65-F5344CB8AC3E}">
        <p14:creationId xmlns:p14="http://schemas.microsoft.com/office/powerpoint/2010/main" val="18973111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fld id="{9E153D6C-43B9-4211-B633-CC7148638171}" type="slidenum">
              <a:rPr lang="en-AU" smtClean="0"/>
              <a:t>5</a:t>
            </a:fld>
            <a:endParaRPr lang="en-AU"/>
          </a:p>
        </p:txBody>
      </p:sp>
    </p:spTree>
    <p:extLst>
      <p:ext uri="{BB962C8B-B14F-4D97-AF65-F5344CB8AC3E}">
        <p14:creationId xmlns:p14="http://schemas.microsoft.com/office/powerpoint/2010/main" val="3415318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9E153D6C-43B9-4211-B633-CC7148638171}" type="slidenum">
              <a:rPr lang="en-AU" smtClean="0"/>
              <a:t>16</a:t>
            </a:fld>
            <a:endParaRPr lang="en-AU"/>
          </a:p>
        </p:txBody>
      </p:sp>
    </p:spTree>
    <p:extLst>
      <p:ext uri="{BB962C8B-B14F-4D97-AF65-F5344CB8AC3E}">
        <p14:creationId xmlns:p14="http://schemas.microsoft.com/office/powerpoint/2010/main" val="6164691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0.svg"/><Relationship Id="rId4" Type="http://schemas.openxmlformats.org/officeDocument/2006/relationships/image" Target="../media/image39.pn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7.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7583578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353201894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a:t> |  </a:t>
            </a:r>
            <a:fld id="{7C38B2F5-1F4E-421C-A073-1DF85226CA25}" type="slidenum">
              <a:rPr lang="en-AU" smtClean="0"/>
              <a:pPr/>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a:t>TAFE Queensland</a:t>
            </a:r>
          </a:p>
        </p:txBody>
      </p:sp>
    </p:spTree>
    <p:extLst>
      <p:ext uri="{BB962C8B-B14F-4D97-AF65-F5344CB8AC3E}">
        <p14:creationId xmlns:p14="http://schemas.microsoft.com/office/powerpoint/2010/main" val="353022819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27253754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04791217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40750120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427243365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366742665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351556147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59111547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5478052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9671573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44833399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4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74157889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6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graphicFrame>
        <p:nvGraphicFramePr>
          <p:cNvPr id="16" name="Table 15">
            <a:extLst>
              <a:ext uri="{FF2B5EF4-FFF2-40B4-BE49-F238E27FC236}">
                <a16:creationId xmlns:a16="http://schemas.microsoft.com/office/drawing/2014/main" id="{94FCAF18-BE5E-6FA8-7F03-8FD5CC5198E7}"/>
              </a:ext>
            </a:extLst>
          </p:cNvPr>
          <p:cNvGraphicFramePr>
            <a:graphicFrameLocks noGrp="1"/>
          </p:cNvGraphicFramePr>
          <p:nvPr userDrawn="1">
            <p:extLst>
              <p:ext uri="{D42A27DB-BD31-4B8C-83A1-F6EECF244321}">
                <p14:modId xmlns:p14="http://schemas.microsoft.com/office/powerpoint/2010/main" val="3485227489"/>
              </p:ext>
            </p:extLst>
          </p:nvPr>
        </p:nvGraphicFramePr>
        <p:xfrm>
          <a:off x="1055688" y="1706839"/>
          <a:ext cx="4895850" cy="4170084"/>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695014">
                <a:tc>
                  <a:txBody>
                    <a:bodyPr/>
                    <a:lstStyle/>
                    <a:p>
                      <a:r>
                        <a:rPr lang="en-US" sz="1600" noProof="0"/>
                        <a:t>By the end of this lesson, you will be able to:</a:t>
                      </a:r>
                      <a:endParaRPr lang="en-AU" sz="1600" noProof="0"/>
                    </a:p>
                  </a:txBody>
                  <a:tcPr anchor="ctr"/>
                </a:tc>
                <a:extLst>
                  <a:ext uri="{0D108BD9-81ED-4DB2-BD59-A6C34878D82A}">
                    <a16:rowId xmlns:a16="http://schemas.microsoft.com/office/drawing/2014/main" val="479762216"/>
                  </a:ext>
                </a:extLst>
              </a:tr>
              <a:tr h="695014">
                <a:tc>
                  <a:txBody>
                    <a:bodyPr/>
                    <a:lstStyle/>
                    <a:p>
                      <a:pPr marL="0" indent="0">
                        <a:buFont typeface="+mj-lt"/>
                        <a:buNone/>
                      </a:pPr>
                      <a:r>
                        <a:rPr lang="en-US" sz="1400" b="1" noProof="0">
                          <a:solidFill>
                            <a:schemeClr val="tx2"/>
                          </a:solidFill>
                        </a:rPr>
                        <a:t>Learning objective 1</a:t>
                      </a:r>
                      <a:endParaRPr lang="en-AU" sz="1400" b="0" noProof="0">
                        <a:solidFill>
                          <a:schemeClr val="tx2"/>
                        </a:solidFill>
                      </a:endParaRPr>
                    </a:p>
                  </a:txBody>
                  <a:tcPr anchor="ctr"/>
                </a:tc>
                <a:extLst>
                  <a:ext uri="{0D108BD9-81ED-4DB2-BD59-A6C34878D82A}">
                    <a16:rowId xmlns:a16="http://schemas.microsoft.com/office/drawing/2014/main" val="508081052"/>
                  </a:ext>
                </a:extLst>
              </a:tr>
              <a:tr h="695014">
                <a:tc>
                  <a:txBody>
                    <a:bodyPr/>
                    <a:lstStyle/>
                    <a:p>
                      <a:pPr marL="0" indent="0">
                        <a:buFont typeface="+mj-lt"/>
                        <a:buNone/>
                      </a:pPr>
                      <a:r>
                        <a:rPr lang="en-US" sz="1400" b="1" noProof="0">
                          <a:solidFill>
                            <a:schemeClr val="tx2"/>
                          </a:solidFill>
                        </a:rPr>
                        <a:t>Learning objective 2</a:t>
                      </a:r>
                      <a:endParaRPr lang="en-AU" sz="1400" b="0" noProof="0">
                        <a:solidFill>
                          <a:schemeClr val="tx2"/>
                        </a:solidFill>
                      </a:endParaRPr>
                    </a:p>
                  </a:txBody>
                  <a:tcPr anchor="ctr"/>
                </a:tc>
                <a:extLst>
                  <a:ext uri="{0D108BD9-81ED-4DB2-BD59-A6C34878D82A}">
                    <a16:rowId xmlns:a16="http://schemas.microsoft.com/office/drawing/2014/main" val="2929732075"/>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3</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923861008"/>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4</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553370433"/>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5</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725021986"/>
                  </a:ext>
                </a:extLst>
              </a:tr>
            </a:tbl>
          </a:graphicData>
        </a:graphic>
      </p:graphicFrame>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249116341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70245058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22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6909818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1571875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3_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358652699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3_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387061309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3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743718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3_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102632737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a:t>
            </a: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470591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407148707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23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7007228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2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3" name="Text Placeholder 6">
            <a:extLst>
              <a:ext uri="{FF2B5EF4-FFF2-40B4-BE49-F238E27FC236}">
                <a16:creationId xmlns:a16="http://schemas.microsoft.com/office/drawing/2014/main" id="{924715E9-5830-E2FC-2989-39420C5DB35A}"/>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4446087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2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9AD35F7F-4F87-0625-ABBE-2B7535DF474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5225222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2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8" name="Text Placeholder 6">
            <a:extLst>
              <a:ext uri="{FF2B5EF4-FFF2-40B4-BE49-F238E27FC236}">
                <a16:creationId xmlns:a16="http://schemas.microsoft.com/office/drawing/2014/main" id="{1A03E6EC-BA50-0C7E-EBD8-D62121AC9672}"/>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9146144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0758565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2_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1F2EF648-B74B-4F23-4100-A6CBE57EC8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1572686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_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AE793E3B-FB10-6133-F6BC-2FDC76B744C4}"/>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0256446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1690606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_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0" name="Text Placeholder 6">
            <a:extLst>
              <a:ext uri="{FF2B5EF4-FFF2-40B4-BE49-F238E27FC236}">
                <a16:creationId xmlns:a16="http://schemas.microsoft.com/office/drawing/2014/main" id="{22A73659-7436-1031-0A87-AC0E267562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6648091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_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F8219AA-55E3-D7B5-F428-6CFFEAD0C725}"/>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005068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172124424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5760028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_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58D84153-6BD7-F353-8950-7BCCB9FB6B8B}"/>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1605193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_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5670C34-7743-076B-4F42-AC7E62FE8A18}"/>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590841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8_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0357721-3AA7-4F68-1067-C533CE292EE2}"/>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7999897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_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ABFFDA23-C955-C702-ED2E-13F36A5A096E}"/>
              </a:ext>
            </a:extLst>
          </p:cNvPr>
          <p:cNvSpPr>
            <a:spLocks noGrp="1"/>
          </p:cNvSpPr>
          <p:nvPr>
            <p:ph type="body" sz="quarter" idx="20" hasCustomPrompt="1"/>
          </p:nvPr>
        </p:nvSpPr>
        <p:spPr>
          <a:xfrm>
            <a:off x="4511675"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1711751"/>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_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8C92D4B0-EE65-D952-63FF-5EB35499FAE9}"/>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9933853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_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6">
            <a:extLst>
              <a:ext uri="{FF2B5EF4-FFF2-40B4-BE49-F238E27FC236}">
                <a16:creationId xmlns:a16="http://schemas.microsoft.com/office/drawing/2014/main" id="{2BD00B28-E9DE-CABF-F404-BFA74AF76379}"/>
              </a:ext>
            </a:extLst>
          </p:cNvPr>
          <p:cNvSpPr>
            <a:spLocks noGrp="1"/>
          </p:cNvSpPr>
          <p:nvPr>
            <p:ph type="body" sz="quarter" idx="20" hasCustomPrompt="1"/>
          </p:nvPr>
        </p:nvSpPr>
        <p:spPr>
          <a:xfrm>
            <a:off x="4511422"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5756180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_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296309C-665A-676D-EB99-0EEBF0676976}"/>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4915528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292A66A4-EFEB-13CF-22EC-45951332C1F4}"/>
              </a:ext>
            </a:extLst>
          </p:cNvPr>
          <p:cNvSpPr>
            <a:spLocks noGrp="1"/>
          </p:cNvSpPr>
          <p:nvPr>
            <p:ph type="body" sz="quarter" idx="24" hasCustomPrompt="1"/>
          </p:nvPr>
        </p:nvSpPr>
        <p:spPr>
          <a:xfrm>
            <a:off x="1055688" y="4169904"/>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2171425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581633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905668025"/>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_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08264888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_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66752284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17316338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2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4332592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590099573"/>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2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3796182245"/>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2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14952299"/>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1_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303702161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2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6948271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2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7098173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419447281"/>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6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2253994785"/>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35589628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8244791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3 Column Text">
    <p:bg>
      <p:bgPr>
        <a:solidFill>
          <a:schemeClr val="bg1"/>
        </a:solidFill>
        <a:effectLst/>
      </p:bgPr>
    </p:bg>
    <p:spTree>
      <p:nvGrpSpPr>
        <p:cNvPr id="1" name=""/>
        <p:cNvGrpSpPr/>
        <p:nvPr/>
      </p:nvGrpSpPr>
      <p:grpSpPr>
        <a:xfrm>
          <a:off x="0" y="0"/>
          <a:ext cx="0" cy="0"/>
          <a:chOff x="0" y="0"/>
          <a:chExt cx="0" cy="0"/>
        </a:xfrm>
      </p:grpSpPr>
      <p:pic>
        <p:nvPicPr>
          <p:cNvPr id="3" name="Picture 2" descr="A cartoon of a machine&#10;&#10;AI-generated content may be incorrect.">
            <a:extLst>
              <a:ext uri="{FF2B5EF4-FFF2-40B4-BE49-F238E27FC236}">
                <a16:creationId xmlns:a16="http://schemas.microsoft.com/office/drawing/2014/main" id="{EC55B89B-92A2-713F-66BF-0CBB3FC56F4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12" y="5464886"/>
            <a:ext cx="1128623" cy="921200"/>
          </a:xfrm>
          <a:prstGeom prst="rect">
            <a:avLst/>
          </a:prstGeom>
        </p:spPr>
      </p:pic>
      <p:pic>
        <p:nvPicPr>
          <p:cNvPr id="5" name="Picture 4" descr="A cartoon of a person in a hat and a basket&#10;&#10;AI-generated content may be incorrect.">
            <a:extLst>
              <a:ext uri="{FF2B5EF4-FFF2-40B4-BE49-F238E27FC236}">
                <a16:creationId xmlns:a16="http://schemas.microsoft.com/office/drawing/2014/main" id="{20E5B489-D62E-D982-4282-B1EE361D3C2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463535" y="5761338"/>
            <a:ext cx="529986" cy="605698"/>
          </a:xfrm>
          <a:prstGeom prst="rect">
            <a:avLst/>
          </a:prstGeom>
        </p:spPr>
      </p:pic>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2563983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8668281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19744002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15140361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userDrawn="1"/>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13090304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755847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6665277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1357639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r="29749"/>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918280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9" name="Title 1">
            <a:extLst>
              <a:ext uri="{FF2B5EF4-FFF2-40B4-BE49-F238E27FC236}">
                <a16:creationId xmlns:a16="http://schemas.microsoft.com/office/drawing/2014/main" id="{8F5B781E-C496-1896-F85D-24F218007A15}"/>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4493090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26579"/>
          </a:xfrm>
          <a:prstGeom prst="rect">
            <a:avLst/>
          </a:prstGeom>
          <a:noFill/>
        </p:spPr>
        <p:txBody>
          <a:bodyPr wrap="square" rtlCol="0">
            <a:spAutoFit/>
          </a:bodyPr>
          <a:lstStyle/>
          <a:p>
            <a:pPr>
              <a:lnSpc>
                <a:spcPts val="13000"/>
              </a:lnSpc>
            </a:pPr>
            <a:r>
              <a:rPr lang="en-US" sz="12500" b="1" i="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2824916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7668"/>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17276032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349042"/>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Tree>
    <p:extLst>
      <p:ext uri="{BB962C8B-B14F-4D97-AF65-F5344CB8AC3E}">
        <p14:creationId xmlns:p14="http://schemas.microsoft.com/office/powerpoint/2010/main" val="14025436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61241" y="608910"/>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16641318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1459864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8522858" y="624947"/>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23983503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24023350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27262883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1"/>
            <a:ext cx="5303837" cy="6349043"/>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15961512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75130622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270587806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681938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6861823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2772615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4231968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6479136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6429745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7849566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4736627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0504498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6758094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0946131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6059469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2521878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82283466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2162950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349773945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7566101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5211260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5882879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2080047" cy="3426579"/>
          </a:xfrm>
          <a:prstGeom prst="rect">
            <a:avLst/>
          </a:prstGeom>
          <a:noFill/>
        </p:spPr>
        <p:txBody>
          <a:bodyPr wrap="square" rtlCol="0">
            <a:spAutoFit/>
          </a:bodyPr>
          <a:lstStyle/>
          <a:p>
            <a:pPr>
              <a:lnSpc>
                <a:spcPts val="13000"/>
              </a:lnSpc>
            </a:pPr>
            <a:r>
              <a:rPr lang="en-US" sz="13000" b="1" i="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77385071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23796207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67926626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74988898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5867563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6372122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312609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244014130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23219980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5559691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8742883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0753315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a:extLst>
              <a:ext uri="{28A0092B-C50C-407E-A947-70E740481C1C}">
                <a14:useLocalDpi xmlns:a14="http://schemas.microsoft.com/office/drawing/2010/main" val="0"/>
              </a:ext>
            </a:extLst>
          </a:blip>
          <a:srcRect l="6911" t="89952" r="64994" b="183"/>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9994870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79128514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2" name="Text Placeholder 6">
            <a:extLst>
              <a:ext uri="{FF2B5EF4-FFF2-40B4-BE49-F238E27FC236}">
                <a16:creationId xmlns:a16="http://schemas.microsoft.com/office/drawing/2014/main" id="{DA57E265-7483-8185-1D4D-7B2598E8011F}"/>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24039000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2" name="Text Placeholder 6">
            <a:extLst>
              <a:ext uri="{FF2B5EF4-FFF2-40B4-BE49-F238E27FC236}">
                <a16:creationId xmlns:a16="http://schemas.microsoft.com/office/drawing/2014/main" id="{0C2BB71C-148C-83CF-A787-14D52D81D82D}"/>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26465200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2" name="Text Placeholder 6">
            <a:extLst>
              <a:ext uri="{FF2B5EF4-FFF2-40B4-BE49-F238E27FC236}">
                <a16:creationId xmlns:a16="http://schemas.microsoft.com/office/drawing/2014/main" id="{76F8B878-E146-85EF-631A-CE987C7A15FA}"/>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2425867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635153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pic>
        <p:nvPicPr>
          <p:cNvPr id="6" name="Picture 5" descr="A cartoon of a wrench and a tool&#10;&#10;AI-generated content may be incorrect.">
            <a:extLst>
              <a:ext uri="{FF2B5EF4-FFF2-40B4-BE49-F238E27FC236}">
                <a16:creationId xmlns:a16="http://schemas.microsoft.com/office/drawing/2014/main" id="{265716D5-EFEA-AF65-89BC-AD6196D6C5A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spTree>
    <p:extLst>
      <p:ext uri="{BB962C8B-B14F-4D97-AF65-F5344CB8AC3E}">
        <p14:creationId xmlns:p14="http://schemas.microsoft.com/office/powerpoint/2010/main" val="87850683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346420802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26091299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290532522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99475439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4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30270997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137503168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163524566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7355912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0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120058948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930191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1422457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300744512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196750438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179688812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72748722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82314733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59872649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67741976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37104361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32164750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23832253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358395958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3676846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405651756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solidFill>
            <a:schemeClr val="bg1">
              <a:lumMod val="95000"/>
            </a:schemeClr>
          </a:solidFill>
        </p:spPr>
        <p:txBody>
          <a:bodyPr anchor="ctr">
            <a:noAutofit/>
          </a:bodyPr>
          <a:lstStyle>
            <a:lvl1pPr algn="ctr">
              <a:defRPr sz="2000"/>
            </a:lvl1pPr>
          </a:lstStyle>
          <a:p>
            <a:endParaRPr lang="en-US"/>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82703728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424437420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solidFill>
            <a:schemeClr val="bg1">
              <a:lumMod val="95000"/>
            </a:schemeClr>
          </a:solidFill>
        </p:spPr>
        <p:txBody>
          <a:bodyPr anchor="ctr">
            <a:noAutofit/>
          </a:bodyPr>
          <a:lstStyle>
            <a:lvl1pPr algn="ctr">
              <a:defRPr sz="2000"/>
            </a:lvl1pPr>
          </a:lstStyle>
          <a:p>
            <a:endParaRPr lang="en-US"/>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368272595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ICONS</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21734240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6" name="Rectangle 5">
            <a:extLst>
              <a:ext uri="{FF2B5EF4-FFF2-40B4-BE49-F238E27FC236}">
                <a16:creationId xmlns:a16="http://schemas.microsoft.com/office/drawing/2014/main" id="{80B78F25-387E-7F58-B15D-F57C4DE4EE57}"/>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a:t>TAG HOMEWORK ICONS FOR USE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userDrawn="1"/>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85581929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userDrawn="1"/>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SUMMARY</a:t>
            </a:r>
          </a:p>
        </p:txBody>
      </p:sp>
      <p:sp>
        <p:nvSpPr>
          <p:cNvPr id="3" name="Rectangle 2">
            <a:extLst>
              <a:ext uri="{FF2B5EF4-FFF2-40B4-BE49-F238E27FC236}">
                <a16:creationId xmlns:a16="http://schemas.microsoft.com/office/drawing/2014/main" id="{F91491EB-2353-CA9F-7239-80DAA4007DF8}"/>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userDrawn="1"/>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77117301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3" name="Rectangle 2">
            <a:extLst>
              <a:ext uri="{FF2B5EF4-FFF2-40B4-BE49-F238E27FC236}">
                <a16:creationId xmlns:a16="http://schemas.microsoft.com/office/drawing/2014/main" id="{ECAF6B76-723D-ECE1-D39F-773F63A88033}"/>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userDrawn="1"/>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userDrawn="1"/>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p>
        </p:txBody>
      </p:sp>
      <p:sp>
        <p:nvSpPr>
          <p:cNvPr id="10" name="Rectangle 9">
            <a:extLst>
              <a:ext uri="{FF2B5EF4-FFF2-40B4-BE49-F238E27FC236}">
                <a16:creationId xmlns:a16="http://schemas.microsoft.com/office/drawing/2014/main" id="{A7C6B737-7AA5-7E35-4F22-B1A60BF9313E}"/>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userDrawn="1"/>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a:t>TAG ACTIVITY ICONS FOR USE</a:t>
            </a:r>
          </a:p>
        </p:txBody>
      </p:sp>
    </p:spTree>
    <p:extLst>
      <p:ext uri="{BB962C8B-B14F-4D97-AF65-F5344CB8AC3E}">
        <p14:creationId xmlns:p14="http://schemas.microsoft.com/office/powerpoint/2010/main" val="292350519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userDrawn="1"/>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p>
        </p:txBody>
      </p:sp>
      <p:sp>
        <p:nvSpPr>
          <p:cNvPr id="3" name="Rectangle 2">
            <a:extLst>
              <a:ext uri="{FF2B5EF4-FFF2-40B4-BE49-F238E27FC236}">
                <a16:creationId xmlns:a16="http://schemas.microsoft.com/office/drawing/2014/main" id="{462A3909-5D9F-5256-4708-BCA29EE417B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userDrawn="1"/>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a:t>TAG INSPIRATION ICONS FOR USE</a:t>
            </a:r>
          </a:p>
        </p:txBody>
      </p:sp>
    </p:spTree>
    <p:extLst>
      <p:ext uri="{BB962C8B-B14F-4D97-AF65-F5344CB8AC3E}">
        <p14:creationId xmlns:p14="http://schemas.microsoft.com/office/powerpoint/2010/main" val="1074069540"/>
      </p:ext>
    </p:extLst>
  </p:cSld>
  <p:clrMapOvr>
    <a:masterClrMapping/>
  </p:clrMapOvr>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18" Type="http://schemas.openxmlformats.org/officeDocument/2006/relationships/slideLayout" Target="../slideLayouts/slideLayout118.xml"/><Relationship Id="rId134" Type="http://schemas.openxmlformats.org/officeDocument/2006/relationships/slideLayout" Target="../slideLayouts/slideLayout134.xml"/><Relationship Id="rId139" Type="http://schemas.openxmlformats.org/officeDocument/2006/relationships/slideLayout" Target="../slideLayouts/slideLayout13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124" Type="http://schemas.openxmlformats.org/officeDocument/2006/relationships/slideLayout" Target="../slideLayouts/slideLayout124.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45" Type="http://schemas.openxmlformats.org/officeDocument/2006/relationships/slideLayout" Target="../slideLayouts/slideLayout145.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35" Type="http://schemas.openxmlformats.org/officeDocument/2006/relationships/slideLayout" Target="../slideLayouts/slideLayout135.xml"/><Relationship Id="rId151" Type="http://schemas.openxmlformats.org/officeDocument/2006/relationships/theme" Target="../theme/theme1.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image" Target="../media/image1.png"/><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0" name="Rectangle 9">
            <a:extLst>
              <a:ext uri="{FF2B5EF4-FFF2-40B4-BE49-F238E27FC236}">
                <a16:creationId xmlns:a16="http://schemas.microsoft.com/office/drawing/2014/main" id="{A9308AA4-5C48-AED8-084C-DCEE29E1DFE1}"/>
              </a:ext>
            </a:extLst>
          </p:cNvPr>
          <p:cNvSpPr/>
          <p:nvPr userDrawn="1"/>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7" name="Picture 6">
            <a:extLst>
              <a:ext uri="{FF2B5EF4-FFF2-40B4-BE49-F238E27FC236}">
                <a16:creationId xmlns:a16="http://schemas.microsoft.com/office/drawing/2014/main" id="{DCD7DEA0-FDCE-E5D8-21AC-0372E36F73E3}"/>
              </a:ext>
            </a:extLst>
          </p:cNvPr>
          <p:cNvPicPr>
            <a:picLocks noChangeAspect="1"/>
          </p:cNvPicPr>
          <p:nvPr userDrawn="1"/>
        </p:nvPicPr>
        <p:blipFill>
          <a:blip r:embed="rId152"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4116234472"/>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2" r:id="rId13"/>
    <p:sldLayoutId id="2147483783" r:id="rId14"/>
    <p:sldLayoutId id="2147483784" r:id="rId15"/>
    <p:sldLayoutId id="2147483785" r:id="rId16"/>
    <p:sldLayoutId id="2147483786" r:id="rId17"/>
    <p:sldLayoutId id="2147483787" r:id="rId18"/>
    <p:sldLayoutId id="2147483788" r:id="rId19"/>
    <p:sldLayoutId id="2147483789" r:id="rId20"/>
    <p:sldLayoutId id="2147483790" r:id="rId21"/>
    <p:sldLayoutId id="2147483791" r:id="rId22"/>
    <p:sldLayoutId id="2147483792" r:id="rId23"/>
    <p:sldLayoutId id="2147483793" r:id="rId24"/>
    <p:sldLayoutId id="2147483794" r:id="rId25"/>
    <p:sldLayoutId id="2147483795" r:id="rId26"/>
    <p:sldLayoutId id="2147483796" r:id="rId27"/>
    <p:sldLayoutId id="2147483797" r:id="rId28"/>
    <p:sldLayoutId id="2147483798" r:id="rId29"/>
    <p:sldLayoutId id="2147483884" r:id="rId30"/>
    <p:sldLayoutId id="2147483799" r:id="rId31"/>
    <p:sldLayoutId id="2147483800" r:id="rId32"/>
    <p:sldLayoutId id="2147483801" r:id="rId33"/>
    <p:sldLayoutId id="2147483802" r:id="rId34"/>
    <p:sldLayoutId id="2147483803" r:id="rId35"/>
    <p:sldLayoutId id="2147483804" r:id="rId36"/>
    <p:sldLayoutId id="2147483805" r:id="rId37"/>
    <p:sldLayoutId id="2147483806" r:id="rId38"/>
    <p:sldLayoutId id="2147483807" r:id="rId39"/>
    <p:sldLayoutId id="2147483808" r:id="rId40"/>
    <p:sldLayoutId id="2147483809" r:id="rId41"/>
    <p:sldLayoutId id="2147483810" r:id="rId42"/>
    <p:sldLayoutId id="2147483811" r:id="rId43"/>
    <p:sldLayoutId id="2147483812" r:id="rId44"/>
    <p:sldLayoutId id="2147483813" r:id="rId45"/>
    <p:sldLayoutId id="2147483814" r:id="rId46"/>
    <p:sldLayoutId id="2147483815" r:id="rId47"/>
    <p:sldLayoutId id="2147483816" r:id="rId48"/>
    <p:sldLayoutId id="2147483817" r:id="rId49"/>
    <p:sldLayoutId id="2147483818" r:id="rId50"/>
    <p:sldLayoutId id="2147483819" r:id="rId51"/>
    <p:sldLayoutId id="2147483820" r:id="rId52"/>
    <p:sldLayoutId id="2147483821" r:id="rId53"/>
    <p:sldLayoutId id="2147483822" r:id="rId54"/>
    <p:sldLayoutId id="2147483823" r:id="rId55"/>
    <p:sldLayoutId id="2147483824" r:id="rId56"/>
    <p:sldLayoutId id="2147483825" r:id="rId57"/>
    <p:sldLayoutId id="2147483826" r:id="rId58"/>
    <p:sldLayoutId id="2147483827" r:id="rId59"/>
    <p:sldLayoutId id="2147483828" r:id="rId60"/>
    <p:sldLayoutId id="2147483829" r:id="rId61"/>
    <p:sldLayoutId id="2147483830" r:id="rId62"/>
    <p:sldLayoutId id="2147483831" r:id="rId63"/>
    <p:sldLayoutId id="2147483832" r:id="rId64"/>
    <p:sldLayoutId id="2147483833" r:id="rId65"/>
    <p:sldLayoutId id="2147483834" r:id="rId66"/>
    <p:sldLayoutId id="2147483835" r:id="rId67"/>
    <p:sldLayoutId id="2147483836" r:id="rId68"/>
    <p:sldLayoutId id="2147483837" r:id="rId69"/>
    <p:sldLayoutId id="2147483838" r:id="rId70"/>
    <p:sldLayoutId id="2147483839" r:id="rId71"/>
    <p:sldLayoutId id="2147483840" r:id="rId72"/>
    <p:sldLayoutId id="2147483841" r:id="rId73"/>
    <p:sldLayoutId id="2147483842" r:id="rId74"/>
    <p:sldLayoutId id="2147483843" r:id="rId75"/>
    <p:sldLayoutId id="2147483844" r:id="rId76"/>
    <p:sldLayoutId id="2147483845" r:id="rId77"/>
    <p:sldLayoutId id="2147483846" r:id="rId78"/>
    <p:sldLayoutId id="2147483847" r:id="rId79"/>
    <p:sldLayoutId id="2147483848" r:id="rId80"/>
    <p:sldLayoutId id="2147483849" r:id="rId81"/>
    <p:sldLayoutId id="2147483850" r:id="rId82"/>
    <p:sldLayoutId id="2147483851" r:id="rId83"/>
    <p:sldLayoutId id="2147483852" r:id="rId84"/>
    <p:sldLayoutId id="2147483853" r:id="rId85"/>
    <p:sldLayoutId id="2147483854" r:id="rId86"/>
    <p:sldLayoutId id="2147483855" r:id="rId87"/>
    <p:sldLayoutId id="2147483856" r:id="rId88"/>
    <p:sldLayoutId id="2147483857" r:id="rId89"/>
    <p:sldLayoutId id="2147483858" r:id="rId90"/>
    <p:sldLayoutId id="2147483859" r:id="rId91"/>
    <p:sldLayoutId id="2147483860" r:id="rId92"/>
    <p:sldLayoutId id="2147483861" r:id="rId93"/>
    <p:sldLayoutId id="2147483862" r:id="rId94"/>
    <p:sldLayoutId id="2147483863" r:id="rId95"/>
    <p:sldLayoutId id="2147483864" r:id="rId96"/>
    <p:sldLayoutId id="2147483865" r:id="rId97"/>
    <p:sldLayoutId id="2147483866" r:id="rId98"/>
    <p:sldLayoutId id="2147483867" r:id="rId99"/>
    <p:sldLayoutId id="2147483868" r:id="rId100"/>
    <p:sldLayoutId id="2147483869" r:id="rId101"/>
    <p:sldLayoutId id="2147483870" r:id="rId102"/>
    <p:sldLayoutId id="2147483871" r:id="rId103"/>
    <p:sldLayoutId id="2147483872" r:id="rId104"/>
    <p:sldLayoutId id="2147483873" r:id="rId105"/>
    <p:sldLayoutId id="2147483874" r:id="rId106"/>
    <p:sldLayoutId id="2147483875" r:id="rId107"/>
    <p:sldLayoutId id="2147483876" r:id="rId108"/>
    <p:sldLayoutId id="2147483877" r:id="rId109"/>
    <p:sldLayoutId id="2147483878" r:id="rId110"/>
    <p:sldLayoutId id="2147483879" r:id="rId111"/>
    <p:sldLayoutId id="2147483880" r:id="rId112"/>
    <p:sldLayoutId id="2147483881" r:id="rId113"/>
    <p:sldLayoutId id="2147483747" r:id="rId114"/>
    <p:sldLayoutId id="2147483649" r:id="rId115"/>
    <p:sldLayoutId id="2147483763" r:id="rId116"/>
    <p:sldLayoutId id="2147483765" r:id="rId117"/>
    <p:sldLayoutId id="2147483766" r:id="rId118"/>
    <p:sldLayoutId id="2147483767" r:id="rId119"/>
    <p:sldLayoutId id="2147483721" r:id="rId120"/>
    <p:sldLayoutId id="2147483683" r:id="rId121"/>
    <p:sldLayoutId id="2147483717" r:id="rId122"/>
    <p:sldLayoutId id="2147483733" r:id="rId123"/>
    <p:sldLayoutId id="2147483749" r:id="rId124"/>
    <p:sldLayoutId id="2147483722" r:id="rId125"/>
    <p:sldLayoutId id="2147483724" r:id="rId126"/>
    <p:sldLayoutId id="2147483750" r:id="rId127"/>
    <p:sldLayoutId id="2147483728" r:id="rId128"/>
    <p:sldLayoutId id="2147483745" r:id="rId129"/>
    <p:sldLayoutId id="2147483752" r:id="rId130"/>
    <p:sldLayoutId id="2147483741" r:id="rId131"/>
    <p:sldLayoutId id="2147483740" r:id="rId132"/>
    <p:sldLayoutId id="2147483676" r:id="rId133"/>
    <p:sldLayoutId id="2147483730" r:id="rId134"/>
    <p:sldLayoutId id="2147483720" r:id="rId135"/>
    <p:sldLayoutId id="2147483731" r:id="rId136"/>
    <p:sldLayoutId id="2147483743" r:id="rId137"/>
    <p:sldLayoutId id="2147483744" r:id="rId138"/>
    <p:sldLayoutId id="2147483753" r:id="rId139"/>
    <p:sldLayoutId id="2147483734" r:id="rId140"/>
    <p:sldLayoutId id="2147483735" r:id="rId141"/>
    <p:sldLayoutId id="2147483736" r:id="rId142"/>
    <p:sldLayoutId id="2147483758" r:id="rId143"/>
    <p:sldLayoutId id="2147483760" r:id="rId144"/>
    <p:sldLayoutId id="2147483768" r:id="rId145"/>
    <p:sldLayoutId id="2147483761" r:id="rId146"/>
    <p:sldLayoutId id="2147483762" r:id="rId147"/>
    <p:sldLayoutId id="2147483754" r:id="rId148"/>
    <p:sldLayoutId id="2147483727" r:id="rId149"/>
    <p:sldLayoutId id="2147483746" r:id="rId150"/>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7021513" y="6681372"/>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681372"/>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spTree>
    <p:extLst>
      <p:ext uri="{BB962C8B-B14F-4D97-AF65-F5344CB8AC3E}">
        <p14:creationId xmlns:p14="http://schemas.microsoft.com/office/powerpoint/2010/main" val="1934301476"/>
      </p:ext>
    </p:extLst>
  </p:cSld>
  <p:clrMap bg1="lt1" tx1="dk1" bg2="lt2" tx2="dk2" accent1="accent1" accent2="accent2" accent3="accent3" accent4="accent4" accent5="accent5" accent6="accent6" hlink="hlink" folHlink="folHlink"/>
  <p:sldLayoutIdLst>
    <p:sldLayoutId id="2147483883" r:id="rId1"/>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slideLayout" Target="../slideLayouts/slideLayout67.xml"/><Relationship Id="rId1" Type="http://schemas.openxmlformats.org/officeDocument/2006/relationships/video" Target="https://player.vimeo.com/video/1161296892?app_id=122963"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slideLayout" Target="../slideLayouts/slideLayout67.xml"/><Relationship Id="rId1" Type="http://schemas.openxmlformats.org/officeDocument/2006/relationships/video" Target="https://player.vimeo.com/video/1161309818?app_id=122963"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slideLayout" Target="../slideLayouts/slideLayout67.xml"/><Relationship Id="rId1" Type="http://schemas.openxmlformats.org/officeDocument/2006/relationships/video" Target="https://player.vimeo.com/video/1161297269?app_id=122963"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slideLayout" Target="../slideLayouts/slideLayout67.xml"/><Relationship Id="rId1" Type="http://schemas.openxmlformats.org/officeDocument/2006/relationships/video" Target="https://player.vimeo.com/video/1161299503?app_id=122963"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slideLayout" Target="../slideLayouts/slideLayout67.xml"/><Relationship Id="rId1" Type="http://schemas.openxmlformats.org/officeDocument/2006/relationships/video" Target="https://player.vimeo.com/video/1154871719?h=d164fa28dc&amp;amp;app_id=122963"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slideLayout" Target="../slideLayouts/slideLayout67.xml"/><Relationship Id="rId1" Type="http://schemas.openxmlformats.org/officeDocument/2006/relationships/video" Target="https://player.vimeo.com/video/1154872073?h=cd5f8ecdac&amp;amp;app_id=122963"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3.xml"/><Relationship Id="rId1" Type="http://schemas.openxmlformats.org/officeDocument/2006/relationships/slideLayout" Target="../slideLayouts/slideLayout6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0.xml"/></Relationships>
</file>

<file path=ppt/slides/_rels/slide1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4.xml"/></Relationships>
</file>

<file path=ppt/slides/_rels/slide2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4.xml"/></Relationships>
</file>

<file path=ppt/slides/_rels/slide2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8.xml"/></Relationships>
</file>

<file path=ppt/slides/_rels/slide2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8.xml"/></Relationships>
</file>

<file path=ppt/slides/_rels/slide24.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6.xml"/></Relationships>
</file>

<file path=ppt/slides/_rels/slide25.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6.xml"/></Relationships>
</file>

<file path=ppt/slides/_rels/slide26.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80.xml"/></Relationships>
</file>

<file path=ppt/slides/_rels/slide2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80.xml"/></Relationships>
</file>

<file path=ppt/slides/_rels/slide2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2" Type="http://schemas.openxmlformats.org/officeDocument/2006/relationships/hyperlink" Target="https://mccrindle.com.au/article/job-mobility-is-on-the-minds-of-young-workers/" TargetMode="Externa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5.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 Id="rId14" Type="http://schemas.openxmlformats.org/officeDocument/2006/relationships/image" Target="../media/image53.png"/></Relationships>
</file>

<file path=ppt/slides/_rels/slide6.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image" Target="../media/image54.png"/><Relationship Id="rId1" Type="http://schemas.openxmlformats.org/officeDocument/2006/relationships/slideLayout" Target="../slideLayouts/slideLayout38.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7.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image" Target="../media/image60.png"/><Relationship Id="rId1" Type="http://schemas.openxmlformats.org/officeDocument/2006/relationships/slideLayout" Target="../slideLayouts/slideLayout151.xml"/><Relationship Id="rId6" Type="http://schemas.openxmlformats.org/officeDocument/2006/relationships/image" Target="../media/image64.png"/><Relationship Id="rId5" Type="http://schemas.openxmlformats.org/officeDocument/2006/relationships/image" Target="../media/image63.png"/><Relationship Id="rId10" Type="http://schemas.openxmlformats.org/officeDocument/2006/relationships/image" Target="../media/image68.png"/><Relationship Id="rId4" Type="http://schemas.openxmlformats.org/officeDocument/2006/relationships/image" Target="../media/image62.png"/><Relationship Id="rId9" Type="http://schemas.openxmlformats.org/officeDocument/2006/relationships/image" Target="../media/image6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6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BBDB2-7B2A-4F62-4F71-81F2318D57D4}"/>
              </a:ext>
            </a:extLst>
          </p:cNvPr>
          <p:cNvSpPr>
            <a:spLocks noGrp="1"/>
          </p:cNvSpPr>
          <p:nvPr>
            <p:ph type="ctrTitle"/>
          </p:nvPr>
        </p:nvSpPr>
        <p:spPr>
          <a:xfrm>
            <a:off x="1064653" y="2626590"/>
            <a:ext cx="5001470" cy="903700"/>
          </a:xfrm>
        </p:spPr>
        <p:txBody>
          <a:bodyPr/>
          <a:lstStyle/>
          <a:p>
            <a:r>
              <a:rPr lang="en-AU" noProof="0"/>
              <a:t>and planning</a:t>
            </a:r>
          </a:p>
        </p:txBody>
      </p:sp>
      <p:sp>
        <p:nvSpPr>
          <p:cNvPr id="3" name="Subtitle 2">
            <a:extLst>
              <a:ext uri="{FF2B5EF4-FFF2-40B4-BE49-F238E27FC236}">
                <a16:creationId xmlns:a16="http://schemas.microsoft.com/office/drawing/2014/main" id="{9E8B1097-06E7-7ECA-35DD-C08B8B58DD5B}"/>
              </a:ext>
            </a:extLst>
          </p:cNvPr>
          <p:cNvSpPr>
            <a:spLocks noGrp="1"/>
          </p:cNvSpPr>
          <p:nvPr>
            <p:ph type="subTitle" idx="1"/>
          </p:nvPr>
        </p:nvSpPr>
        <p:spPr>
          <a:xfrm>
            <a:off x="1064653" y="3698217"/>
            <a:ext cx="5881350" cy="405102"/>
          </a:xfrm>
        </p:spPr>
        <p:txBody>
          <a:bodyPr/>
          <a:lstStyle/>
          <a:p>
            <a:r>
              <a:rPr lang="en-AU" noProof="0"/>
              <a:t>Career education: Your career factory</a:t>
            </a:r>
          </a:p>
        </p:txBody>
      </p:sp>
      <p:sp>
        <p:nvSpPr>
          <p:cNvPr id="4" name="Text Placeholder 3">
            <a:extLst>
              <a:ext uri="{FF2B5EF4-FFF2-40B4-BE49-F238E27FC236}">
                <a16:creationId xmlns:a16="http://schemas.microsoft.com/office/drawing/2014/main" id="{6686BFDF-CC59-0397-C82C-4CFD8A2C84D3}"/>
              </a:ext>
            </a:extLst>
          </p:cNvPr>
          <p:cNvSpPr>
            <a:spLocks noGrp="1"/>
          </p:cNvSpPr>
          <p:nvPr>
            <p:ph type="body" sz="quarter" idx="12"/>
          </p:nvPr>
        </p:nvSpPr>
        <p:spPr>
          <a:xfrm>
            <a:off x="1064653" y="1537594"/>
            <a:ext cx="7615968" cy="903700"/>
          </a:xfrm>
        </p:spPr>
        <p:txBody>
          <a:bodyPr/>
          <a:lstStyle/>
          <a:p>
            <a:r>
              <a:rPr lang="en-AU" noProof="0"/>
              <a:t>Career development</a:t>
            </a:r>
          </a:p>
        </p:txBody>
      </p:sp>
    </p:spTree>
    <p:extLst>
      <p:ext uri="{BB962C8B-B14F-4D97-AF65-F5344CB8AC3E}">
        <p14:creationId xmlns:p14="http://schemas.microsoft.com/office/powerpoint/2010/main" val="6958957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2F438E-C9B1-5743-FA2F-4E935B1C11B0}"/>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14C99C64-1FDD-B5C1-543F-661AAB97A4EB}"/>
              </a:ext>
            </a:extLst>
          </p:cNvPr>
          <p:cNvSpPr>
            <a:spLocks noGrp="1"/>
          </p:cNvSpPr>
          <p:nvPr>
            <p:ph type="body" idx="1"/>
          </p:nvPr>
        </p:nvSpPr>
        <p:spPr>
          <a:xfrm>
            <a:off x="1055688" y="1579419"/>
            <a:ext cx="5040312" cy="4145476"/>
          </a:xfrm>
        </p:spPr>
        <p:txBody>
          <a:bodyPr/>
          <a:lstStyle/>
          <a:p>
            <a:r>
              <a:rPr lang="en-AU" dirty="0"/>
              <a:t>Young people actively investigate possible career paths by exploring their interests, values, and abilities. They test tentative career choices through coursework, part-time employment, volunteering, and hobbies. This stage involves narrowing options and making initial career-related decisions like educational paths, though these choices remain flexible.</a:t>
            </a:r>
          </a:p>
          <a:p>
            <a:endParaRPr lang="en-AU" dirty="0"/>
          </a:p>
          <a:p>
            <a:r>
              <a:rPr lang="en-AU" b="1" dirty="0"/>
              <a:t>Key points</a:t>
            </a:r>
          </a:p>
          <a:p>
            <a:pPr marL="285750" indent="-285750">
              <a:buClr>
                <a:schemeClr val="tx2"/>
              </a:buClr>
              <a:buSzPct val="90000"/>
              <a:buFont typeface="Arial" panose="020B0604020202020204" pitchFamily="34" charset="0"/>
              <a:buChar char="•"/>
            </a:pPr>
            <a:r>
              <a:rPr lang="en-AU" dirty="0"/>
              <a:t>Investigating potential career paths</a:t>
            </a:r>
          </a:p>
          <a:p>
            <a:pPr marL="285750" indent="-285750">
              <a:buClr>
                <a:schemeClr val="tx2"/>
              </a:buClr>
              <a:buSzPct val="90000"/>
              <a:buFont typeface="Arial" panose="020B0604020202020204" pitchFamily="34" charset="0"/>
              <a:buChar char="•"/>
            </a:pPr>
            <a:r>
              <a:rPr lang="en-AU" dirty="0"/>
              <a:t>Trying out different part-time jobs</a:t>
            </a:r>
          </a:p>
          <a:p>
            <a:pPr marL="285750" indent="-285750">
              <a:buClr>
                <a:schemeClr val="tx2"/>
              </a:buClr>
              <a:buSzPct val="90000"/>
              <a:buFont typeface="Arial" panose="020B0604020202020204" pitchFamily="34" charset="0"/>
              <a:buChar char="•"/>
            </a:pPr>
            <a:r>
              <a:rPr lang="en-AU" dirty="0"/>
              <a:t>Exploring personal interests and abilities</a:t>
            </a:r>
          </a:p>
          <a:p>
            <a:pPr marL="285750" indent="-285750">
              <a:buClr>
                <a:schemeClr val="tx2"/>
              </a:buClr>
              <a:buSzPct val="90000"/>
              <a:buFont typeface="Arial" panose="020B0604020202020204" pitchFamily="34" charset="0"/>
              <a:buChar char="•"/>
            </a:pPr>
            <a:r>
              <a:rPr lang="en-AU" dirty="0"/>
              <a:t>Making initial career-related decisions</a:t>
            </a:r>
          </a:p>
          <a:p>
            <a:pPr marL="285750" indent="-285750">
              <a:buClr>
                <a:schemeClr val="tx2"/>
              </a:buClr>
              <a:buSzPct val="90000"/>
              <a:buFont typeface="Arial" panose="020B0604020202020204" pitchFamily="34" charset="0"/>
              <a:buChar char="•"/>
            </a:pPr>
            <a:r>
              <a:rPr lang="en-AU" dirty="0"/>
              <a:t>Testing tentative career choices</a:t>
            </a:r>
          </a:p>
        </p:txBody>
      </p:sp>
      <p:sp>
        <p:nvSpPr>
          <p:cNvPr id="18" name="Text Placeholder 17">
            <a:extLst>
              <a:ext uri="{FF2B5EF4-FFF2-40B4-BE49-F238E27FC236}">
                <a16:creationId xmlns:a16="http://schemas.microsoft.com/office/drawing/2014/main" id="{9D4B64BD-6471-EBF0-9326-1C571A3E6677}"/>
              </a:ext>
            </a:extLst>
          </p:cNvPr>
          <p:cNvSpPr>
            <a:spLocks noGrp="1"/>
          </p:cNvSpPr>
          <p:nvPr>
            <p:ph type="body" sz="quarter" idx="20"/>
          </p:nvPr>
        </p:nvSpPr>
        <p:spPr>
          <a:xfrm>
            <a:off x="1055688" y="624947"/>
            <a:ext cx="3114168" cy="247554"/>
          </a:xfrm>
        </p:spPr>
        <p:txBody>
          <a:bodyPr/>
          <a:lstStyle/>
          <a:p>
            <a:r>
              <a:rPr lang="en-AU"/>
              <a:t>CAREER DEVELOPMENT AND PLANNING</a:t>
            </a:r>
          </a:p>
        </p:txBody>
      </p:sp>
      <p:sp>
        <p:nvSpPr>
          <p:cNvPr id="20" name="Title 19">
            <a:extLst>
              <a:ext uri="{FF2B5EF4-FFF2-40B4-BE49-F238E27FC236}">
                <a16:creationId xmlns:a16="http://schemas.microsoft.com/office/drawing/2014/main" id="{7CE09287-1EE8-5491-67BF-B5EDFE2DFB90}"/>
              </a:ext>
            </a:extLst>
          </p:cNvPr>
          <p:cNvSpPr>
            <a:spLocks noGrp="1"/>
          </p:cNvSpPr>
          <p:nvPr>
            <p:ph type="title"/>
          </p:nvPr>
        </p:nvSpPr>
        <p:spPr>
          <a:xfrm>
            <a:off x="1055940" y="873125"/>
            <a:ext cx="2299325" cy="524553"/>
          </a:xfrm>
        </p:spPr>
        <p:txBody>
          <a:bodyPr/>
          <a:lstStyle/>
          <a:p>
            <a:r>
              <a:rPr lang="en-AU"/>
              <a:t>Exploration</a:t>
            </a:r>
          </a:p>
        </p:txBody>
      </p:sp>
      <p:pic>
        <p:nvPicPr>
          <p:cNvPr id="2" name="Online Media 1" title="Careers in Manufacturing | Harry, Boilermaker (Apprentices), the Drake Group">
            <a:hlinkClick r:id="" action="ppaction://media"/>
            <a:extLst>
              <a:ext uri="{FF2B5EF4-FFF2-40B4-BE49-F238E27FC236}">
                <a16:creationId xmlns:a16="http://schemas.microsoft.com/office/drawing/2014/main" id="{15BA82A7-6B73-1789-F77B-37B4753B790D}"/>
              </a:ext>
            </a:extLst>
          </p:cNvPr>
          <p:cNvPicPr>
            <a:picLocks noRot="1" noChangeAspect="1"/>
          </p:cNvPicPr>
          <p:nvPr>
            <a:videoFile r:link="rId1"/>
          </p:nvPr>
        </p:nvPicPr>
        <p:blipFill>
          <a:blip r:embed="rId3"/>
          <a:stretch>
            <a:fillRect/>
          </a:stretch>
        </p:blipFill>
        <p:spPr>
          <a:xfrm>
            <a:off x="7436714" y="491097"/>
            <a:ext cx="3114168" cy="5527200"/>
          </a:xfrm>
          <a:prstGeom prst="rect">
            <a:avLst/>
          </a:prstGeom>
        </p:spPr>
      </p:pic>
      <p:sp>
        <p:nvSpPr>
          <p:cNvPr id="3" name="TextBox 2">
            <a:extLst>
              <a:ext uri="{FF2B5EF4-FFF2-40B4-BE49-F238E27FC236}">
                <a16:creationId xmlns:a16="http://schemas.microsoft.com/office/drawing/2014/main" id="{61B71201-95B8-0D2B-7FF8-F9BCFD65821D}"/>
              </a:ext>
            </a:extLst>
          </p:cNvPr>
          <p:cNvSpPr txBox="1"/>
          <p:nvPr/>
        </p:nvSpPr>
        <p:spPr>
          <a:xfrm>
            <a:off x="6915595" y="6089904"/>
            <a:ext cx="4787900" cy="276999"/>
          </a:xfrm>
          <a:prstGeom prst="rect">
            <a:avLst/>
          </a:prstGeom>
          <a:noFill/>
        </p:spPr>
        <p:txBody>
          <a:bodyPr wrap="square">
            <a:spAutoFit/>
          </a:bodyPr>
          <a:lstStyle/>
          <a:p>
            <a:pPr algn="l">
              <a:buNone/>
            </a:pPr>
            <a:r>
              <a:rPr lang="en-US" sz="1200" b="1" i="0" dirty="0">
                <a:solidFill>
                  <a:srgbClr val="0F0F0F"/>
                </a:solidFill>
                <a:effectLst/>
                <a:latin typeface="+mj-lt"/>
              </a:rPr>
              <a:t>School Tour – Drake Group</a:t>
            </a:r>
          </a:p>
        </p:txBody>
      </p:sp>
    </p:spTree>
    <p:extLst>
      <p:ext uri="{BB962C8B-B14F-4D97-AF65-F5344CB8AC3E}">
        <p14:creationId xmlns:p14="http://schemas.microsoft.com/office/powerpoint/2010/main" val="199602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C6E66-2A97-C75B-9739-756638855D8B}"/>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D33EF22E-8ADE-25C1-5711-401A521DB844}"/>
              </a:ext>
            </a:extLst>
          </p:cNvPr>
          <p:cNvSpPr>
            <a:spLocks noGrp="1"/>
          </p:cNvSpPr>
          <p:nvPr>
            <p:ph type="body" idx="1"/>
          </p:nvPr>
        </p:nvSpPr>
        <p:spPr>
          <a:xfrm>
            <a:off x="1055688" y="1579419"/>
            <a:ext cx="5040312" cy="4145476"/>
          </a:xfrm>
        </p:spPr>
        <p:txBody>
          <a:bodyPr/>
          <a:lstStyle/>
          <a:p>
            <a:r>
              <a:rPr lang="en-AU"/>
              <a:t>Young people actively investigate possible career paths by exploring their interests, values, and abilities. They test tentative career choices through coursework, part-time employment, volunteering, and hobbies. This stage involves narrowing options and making initial career-related decisions like educational paths, though these choices remain flexible.</a:t>
            </a:r>
          </a:p>
          <a:p>
            <a:endParaRPr lang="en-AU"/>
          </a:p>
          <a:p>
            <a:r>
              <a:rPr lang="en-AU" b="1"/>
              <a:t>Key points</a:t>
            </a:r>
          </a:p>
          <a:p>
            <a:pPr marL="285750" indent="-285750">
              <a:buClr>
                <a:schemeClr val="tx2"/>
              </a:buClr>
              <a:buSzPct val="90000"/>
              <a:buFont typeface="Arial" panose="020B0604020202020204" pitchFamily="34" charset="0"/>
              <a:buChar char="•"/>
            </a:pPr>
            <a:r>
              <a:rPr lang="en-AU"/>
              <a:t>Investigating potential career paths</a:t>
            </a:r>
          </a:p>
          <a:p>
            <a:pPr marL="285750" indent="-285750">
              <a:buClr>
                <a:schemeClr val="tx2"/>
              </a:buClr>
              <a:buSzPct val="90000"/>
              <a:buFont typeface="Arial" panose="020B0604020202020204" pitchFamily="34" charset="0"/>
              <a:buChar char="•"/>
            </a:pPr>
            <a:r>
              <a:rPr lang="en-AU"/>
              <a:t>Trying out different part-time jobs</a:t>
            </a:r>
          </a:p>
          <a:p>
            <a:pPr marL="285750" indent="-285750">
              <a:buClr>
                <a:schemeClr val="tx2"/>
              </a:buClr>
              <a:buSzPct val="90000"/>
              <a:buFont typeface="Arial" panose="020B0604020202020204" pitchFamily="34" charset="0"/>
              <a:buChar char="•"/>
            </a:pPr>
            <a:r>
              <a:rPr lang="en-AU"/>
              <a:t>Exploring personal interests and abilities</a:t>
            </a:r>
          </a:p>
          <a:p>
            <a:pPr marL="285750" indent="-285750">
              <a:buClr>
                <a:schemeClr val="tx2"/>
              </a:buClr>
              <a:buSzPct val="90000"/>
              <a:buFont typeface="Arial" panose="020B0604020202020204" pitchFamily="34" charset="0"/>
              <a:buChar char="•"/>
            </a:pPr>
            <a:r>
              <a:rPr lang="en-AU"/>
              <a:t>Making initial career-related decisions</a:t>
            </a:r>
          </a:p>
          <a:p>
            <a:pPr marL="285750" indent="-285750">
              <a:buClr>
                <a:schemeClr val="tx2"/>
              </a:buClr>
              <a:buSzPct val="90000"/>
              <a:buFont typeface="Arial" panose="020B0604020202020204" pitchFamily="34" charset="0"/>
              <a:buChar char="•"/>
            </a:pPr>
            <a:r>
              <a:rPr lang="en-AU"/>
              <a:t>Testing tentative career choices</a:t>
            </a:r>
          </a:p>
        </p:txBody>
      </p:sp>
      <p:sp>
        <p:nvSpPr>
          <p:cNvPr id="18" name="Text Placeholder 17">
            <a:extLst>
              <a:ext uri="{FF2B5EF4-FFF2-40B4-BE49-F238E27FC236}">
                <a16:creationId xmlns:a16="http://schemas.microsoft.com/office/drawing/2014/main" id="{C3BC2406-7FC1-9B26-DD5F-F23F40A5DEFA}"/>
              </a:ext>
            </a:extLst>
          </p:cNvPr>
          <p:cNvSpPr>
            <a:spLocks noGrp="1"/>
          </p:cNvSpPr>
          <p:nvPr>
            <p:ph type="body" sz="quarter" idx="20"/>
          </p:nvPr>
        </p:nvSpPr>
        <p:spPr>
          <a:xfrm>
            <a:off x="1055688" y="624947"/>
            <a:ext cx="3114168" cy="247554"/>
          </a:xfrm>
        </p:spPr>
        <p:txBody>
          <a:bodyPr/>
          <a:lstStyle/>
          <a:p>
            <a:r>
              <a:rPr lang="en-AU"/>
              <a:t>CAREER DEVELOPMENT AND PLANNING</a:t>
            </a:r>
          </a:p>
        </p:txBody>
      </p:sp>
      <p:sp>
        <p:nvSpPr>
          <p:cNvPr id="20" name="Title 19">
            <a:extLst>
              <a:ext uri="{FF2B5EF4-FFF2-40B4-BE49-F238E27FC236}">
                <a16:creationId xmlns:a16="http://schemas.microsoft.com/office/drawing/2014/main" id="{1A35A475-1A22-67F6-F29C-F02AECCFDD33}"/>
              </a:ext>
            </a:extLst>
          </p:cNvPr>
          <p:cNvSpPr>
            <a:spLocks noGrp="1"/>
          </p:cNvSpPr>
          <p:nvPr>
            <p:ph type="title"/>
          </p:nvPr>
        </p:nvSpPr>
        <p:spPr>
          <a:xfrm>
            <a:off x="1055940" y="873125"/>
            <a:ext cx="2299325" cy="524553"/>
          </a:xfrm>
        </p:spPr>
        <p:txBody>
          <a:bodyPr/>
          <a:lstStyle/>
          <a:p>
            <a:r>
              <a:rPr lang="en-AU"/>
              <a:t>Exploration</a:t>
            </a:r>
          </a:p>
        </p:txBody>
      </p:sp>
      <p:pic>
        <p:nvPicPr>
          <p:cNvPr id="3" name="Online Media 2" title="Careers in Manufacturing | Piper Hithersay, Book Binder (Apprentice), Books and Boxes">
            <a:hlinkClick r:id="" action="ppaction://media"/>
            <a:extLst>
              <a:ext uri="{FF2B5EF4-FFF2-40B4-BE49-F238E27FC236}">
                <a16:creationId xmlns:a16="http://schemas.microsoft.com/office/drawing/2014/main" id="{3273C310-9A94-A86B-CC09-64E471FE5C6D}"/>
              </a:ext>
            </a:extLst>
          </p:cNvPr>
          <p:cNvPicPr>
            <a:picLocks noRot="1" noChangeAspect="1"/>
          </p:cNvPicPr>
          <p:nvPr>
            <a:videoFile r:link="rId1"/>
          </p:nvPr>
        </p:nvPicPr>
        <p:blipFill>
          <a:blip r:embed="rId3"/>
          <a:stretch>
            <a:fillRect/>
          </a:stretch>
        </p:blipFill>
        <p:spPr>
          <a:xfrm>
            <a:off x="6452616" y="1900707"/>
            <a:ext cx="5425440" cy="3056586"/>
          </a:xfrm>
          <a:prstGeom prst="rect">
            <a:avLst/>
          </a:prstGeom>
        </p:spPr>
      </p:pic>
      <p:sp>
        <p:nvSpPr>
          <p:cNvPr id="4" name="TextBox 3">
            <a:extLst>
              <a:ext uri="{FF2B5EF4-FFF2-40B4-BE49-F238E27FC236}">
                <a16:creationId xmlns:a16="http://schemas.microsoft.com/office/drawing/2014/main" id="{ADF85D08-0448-0B03-DDC0-2265B6F1B257}"/>
              </a:ext>
            </a:extLst>
          </p:cNvPr>
          <p:cNvSpPr txBox="1"/>
          <p:nvPr/>
        </p:nvSpPr>
        <p:spPr>
          <a:xfrm>
            <a:off x="6888163" y="4604131"/>
            <a:ext cx="4787900" cy="276999"/>
          </a:xfrm>
          <a:prstGeom prst="rect">
            <a:avLst/>
          </a:prstGeom>
          <a:noFill/>
        </p:spPr>
        <p:txBody>
          <a:bodyPr wrap="square">
            <a:spAutoFit/>
          </a:bodyPr>
          <a:lstStyle/>
          <a:p>
            <a:pPr algn="l">
              <a:buNone/>
            </a:pPr>
            <a:r>
              <a:rPr lang="en-US" sz="1200" b="1" i="0" dirty="0">
                <a:solidFill>
                  <a:srgbClr val="0F0F0F"/>
                </a:solidFill>
                <a:effectLst/>
                <a:latin typeface="+mj-lt"/>
              </a:rPr>
              <a:t>Books and Boxes – Life Stage</a:t>
            </a:r>
          </a:p>
        </p:txBody>
      </p:sp>
    </p:spTree>
    <p:extLst>
      <p:ext uri="{BB962C8B-B14F-4D97-AF65-F5344CB8AC3E}">
        <p14:creationId xmlns:p14="http://schemas.microsoft.com/office/powerpoint/2010/main" val="480773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17EA58-0E9E-BBA1-2767-A4F63B869EA2}"/>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95D65229-7643-20C3-A244-3ABBDD9E03E6}"/>
              </a:ext>
            </a:extLst>
          </p:cNvPr>
          <p:cNvSpPr>
            <a:spLocks noGrp="1"/>
          </p:cNvSpPr>
          <p:nvPr>
            <p:ph type="body" idx="1"/>
          </p:nvPr>
        </p:nvSpPr>
        <p:spPr>
          <a:xfrm>
            <a:off x="1055688" y="1579419"/>
            <a:ext cx="5040312" cy="4367075"/>
          </a:xfrm>
        </p:spPr>
        <p:txBody>
          <a:bodyPr/>
          <a:lstStyle/>
          <a:p>
            <a:r>
              <a:rPr lang="en-AU"/>
              <a:t>Individuals work to secure a stable position in their chosen field and advance their careers. Early efforts focus on finding a good fit, while later years emphasise career advancement and growth. This period typically involves the greatest investment of energy into work roles while often balancing emerging family responsibilities.</a:t>
            </a:r>
          </a:p>
          <a:p>
            <a:endParaRPr lang="en-AU"/>
          </a:p>
          <a:p>
            <a:r>
              <a:rPr lang="en-AU" b="1"/>
              <a:t>Key points</a:t>
            </a:r>
          </a:p>
          <a:p>
            <a:pPr marL="285750" indent="-285750">
              <a:buClr>
                <a:schemeClr val="tx2"/>
              </a:buClr>
              <a:buSzPct val="90000"/>
              <a:buFont typeface="Arial" panose="020B0604020202020204" pitchFamily="34" charset="0"/>
              <a:buChar char="•"/>
            </a:pPr>
            <a:r>
              <a:rPr lang="en-AU"/>
              <a:t>Securing a stable position in chosen field</a:t>
            </a:r>
          </a:p>
          <a:p>
            <a:pPr marL="285750" indent="-285750">
              <a:buClr>
                <a:schemeClr val="tx2"/>
              </a:buClr>
              <a:buSzPct val="90000"/>
              <a:buFont typeface="Arial" panose="020B0604020202020204" pitchFamily="34" charset="0"/>
              <a:buChar char="•"/>
            </a:pPr>
            <a:r>
              <a:rPr lang="en-AU"/>
              <a:t>Building professional networks</a:t>
            </a:r>
          </a:p>
          <a:p>
            <a:pPr marL="285750" indent="-285750">
              <a:buClr>
                <a:schemeClr val="tx2"/>
              </a:buClr>
              <a:buSzPct val="90000"/>
              <a:buFont typeface="Arial" panose="020B0604020202020204" pitchFamily="34" charset="0"/>
              <a:buChar char="•"/>
            </a:pPr>
            <a:r>
              <a:rPr lang="en-AU"/>
              <a:t>Advancing career progression</a:t>
            </a:r>
          </a:p>
          <a:p>
            <a:pPr marL="285750" indent="-285750">
              <a:buClr>
                <a:schemeClr val="tx2"/>
              </a:buClr>
              <a:buSzPct val="90000"/>
              <a:buFont typeface="Arial" panose="020B0604020202020204" pitchFamily="34" charset="0"/>
              <a:buChar char="•"/>
            </a:pPr>
            <a:r>
              <a:rPr lang="en-AU"/>
              <a:t>Balancing work and emerging personal responsibilities</a:t>
            </a:r>
          </a:p>
          <a:p>
            <a:pPr marL="285750" indent="-285750">
              <a:buClr>
                <a:schemeClr val="tx2"/>
              </a:buClr>
              <a:buSzPct val="90000"/>
              <a:buFont typeface="Arial" panose="020B0604020202020204" pitchFamily="34" charset="0"/>
              <a:buChar char="•"/>
            </a:pPr>
            <a:r>
              <a:rPr lang="en-AU"/>
              <a:t>Investing energy into career development</a:t>
            </a:r>
          </a:p>
        </p:txBody>
      </p:sp>
      <p:sp>
        <p:nvSpPr>
          <p:cNvPr id="18" name="Text Placeholder 17">
            <a:extLst>
              <a:ext uri="{FF2B5EF4-FFF2-40B4-BE49-F238E27FC236}">
                <a16:creationId xmlns:a16="http://schemas.microsoft.com/office/drawing/2014/main" id="{D20ECC2A-B582-3CB0-6F5F-5203FD490ABE}"/>
              </a:ext>
            </a:extLst>
          </p:cNvPr>
          <p:cNvSpPr>
            <a:spLocks noGrp="1"/>
          </p:cNvSpPr>
          <p:nvPr>
            <p:ph type="body" sz="quarter" idx="20"/>
          </p:nvPr>
        </p:nvSpPr>
        <p:spPr>
          <a:xfrm>
            <a:off x="1055688" y="624947"/>
            <a:ext cx="3114168" cy="247554"/>
          </a:xfrm>
        </p:spPr>
        <p:txBody>
          <a:bodyPr/>
          <a:lstStyle/>
          <a:p>
            <a:r>
              <a:rPr lang="en-AU"/>
              <a:t>CAREER DEVELOPMENT AND PLANNING</a:t>
            </a:r>
          </a:p>
        </p:txBody>
      </p:sp>
      <p:sp>
        <p:nvSpPr>
          <p:cNvPr id="20" name="Title 19">
            <a:extLst>
              <a:ext uri="{FF2B5EF4-FFF2-40B4-BE49-F238E27FC236}">
                <a16:creationId xmlns:a16="http://schemas.microsoft.com/office/drawing/2014/main" id="{C6A41200-5E17-1E1C-C591-8E16048E93A0}"/>
              </a:ext>
            </a:extLst>
          </p:cNvPr>
          <p:cNvSpPr>
            <a:spLocks noGrp="1"/>
          </p:cNvSpPr>
          <p:nvPr>
            <p:ph type="title"/>
          </p:nvPr>
        </p:nvSpPr>
        <p:spPr>
          <a:xfrm>
            <a:off x="1055940" y="873125"/>
            <a:ext cx="2810683" cy="524553"/>
          </a:xfrm>
        </p:spPr>
        <p:txBody>
          <a:bodyPr/>
          <a:lstStyle/>
          <a:p>
            <a:r>
              <a:rPr lang="en-AU"/>
              <a:t>Establishment</a:t>
            </a:r>
          </a:p>
        </p:txBody>
      </p:sp>
      <p:pic>
        <p:nvPicPr>
          <p:cNvPr id="5" name="Online Media 4" title="Careers in Manufacturing | Shenee, Apprentice Coordinator, the Drake Group">
            <a:hlinkClick r:id="" action="ppaction://media"/>
            <a:extLst>
              <a:ext uri="{FF2B5EF4-FFF2-40B4-BE49-F238E27FC236}">
                <a16:creationId xmlns:a16="http://schemas.microsoft.com/office/drawing/2014/main" id="{5E9E4030-0457-85BB-C5EF-022DD094E1DA}"/>
              </a:ext>
            </a:extLst>
          </p:cNvPr>
          <p:cNvPicPr>
            <a:picLocks noGrp="1" noRot="1" noChangeAspect="1"/>
          </p:cNvPicPr>
          <p:nvPr>
            <p:ph type="media" sz="quarter" idx="19"/>
            <a:videoFile r:link="rId1"/>
          </p:nvPr>
        </p:nvPicPr>
        <p:blipFill>
          <a:blip r:embed="rId3"/>
          <a:stretch>
            <a:fillRect/>
          </a:stretch>
        </p:blipFill>
        <p:spPr>
          <a:xfrm>
            <a:off x="7678738" y="277813"/>
            <a:ext cx="3206750" cy="5691187"/>
          </a:xfrm>
          <a:prstGeom prst="rect">
            <a:avLst/>
          </a:prstGeom>
        </p:spPr>
      </p:pic>
      <p:sp>
        <p:nvSpPr>
          <p:cNvPr id="7" name="TextBox 6">
            <a:extLst>
              <a:ext uri="{FF2B5EF4-FFF2-40B4-BE49-F238E27FC236}">
                <a16:creationId xmlns:a16="http://schemas.microsoft.com/office/drawing/2014/main" id="{3822277A-2B09-BD2F-DB41-D3DD422BD317}"/>
              </a:ext>
            </a:extLst>
          </p:cNvPr>
          <p:cNvSpPr txBox="1"/>
          <p:nvPr/>
        </p:nvSpPr>
        <p:spPr>
          <a:xfrm>
            <a:off x="6915595" y="6089904"/>
            <a:ext cx="4787900" cy="276999"/>
          </a:xfrm>
          <a:prstGeom prst="rect">
            <a:avLst/>
          </a:prstGeom>
          <a:noFill/>
        </p:spPr>
        <p:txBody>
          <a:bodyPr wrap="square">
            <a:spAutoFit/>
          </a:bodyPr>
          <a:lstStyle/>
          <a:p>
            <a:pPr algn="l">
              <a:buNone/>
            </a:pPr>
            <a:r>
              <a:rPr lang="en-US" sz="1200" b="1" i="0" dirty="0">
                <a:solidFill>
                  <a:srgbClr val="0F0F0F"/>
                </a:solidFill>
                <a:effectLst/>
                <a:latin typeface="+mj-lt"/>
              </a:rPr>
              <a:t>School Tour – Drake Group</a:t>
            </a:r>
          </a:p>
        </p:txBody>
      </p:sp>
    </p:spTree>
    <p:extLst>
      <p:ext uri="{BB962C8B-B14F-4D97-AF65-F5344CB8AC3E}">
        <p14:creationId xmlns:p14="http://schemas.microsoft.com/office/powerpoint/2010/main" val="3819962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98E288-78B9-515F-86DC-C4B7248DB2A1}"/>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2901BE81-5311-441C-586B-614ED3EB062F}"/>
              </a:ext>
            </a:extLst>
          </p:cNvPr>
          <p:cNvSpPr>
            <a:spLocks noGrp="1"/>
          </p:cNvSpPr>
          <p:nvPr>
            <p:ph type="body" idx="1"/>
          </p:nvPr>
        </p:nvSpPr>
        <p:spPr>
          <a:xfrm>
            <a:off x="1055688" y="1579419"/>
            <a:ext cx="5040312" cy="4367075"/>
          </a:xfrm>
        </p:spPr>
        <p:txBody>
          <a:bodyPr/>
          <a:lstStyle/>
          <a:p>
            <a:r>
              <a:rPr lang="en-AU"/>
              <a:t>Individuals work to secure a stable position in their chosen field and advance their careers. Early efforts focus on finding a good fit, while later years emphasise career advancement and growth. This period typically involves the greatest investment of energy into work roles while often balancing emerging family responsibilities.</a:t>
            </a:r>
          </a:p>
          <a:p>
            <a:endParaRPr lang="en-AU"/>
          </a:p>
          <a:p>
            <a:r>
              <a:rPr lang="en-AU" b="1"/>
              <a:t>Key points</a:t>
            </a:r>
          </a:p>
          <a:p>
            <a:pPr marL="285750" indent="-285750">
              <a:buClr>
                <a:schemeClr val="tx2"/>
              </a:buClr>
              <a:buSzPct val="90000"/>
              <a:buFont typeface="Arial" panose="020B0604020202020204" pitchFamily="34" charset="0"/>
              <a:buChar char="•"/>
            </a:pPr>
            <a:r>
              <a:rPr lang="en-AU"/>
              <a:t>Securing a stable position in chosen field</a:t>
            </a:r>
          </a:p>
          <a:p>
            <a:pPr marL="285750" indent="-285750">
              <a:buClr>
                <a:schemeClr val="tx2"/>
              </a:buClr>
              <a:buSzPct val="90000"/>
              <a:buFont typeface="Arial" panose="020B0604020202020204" pitchFamily="34" charset="0"/>
              <a:buChar char="•"/>
            </a:pPr>
            <a:r>
              <a:rPr lang="en-AU"/>
              <a:t>Building professional networks</a:t>
            </a:r>
          </a:p>
          <a:p>
            <a:pPr marL="285750" indent="-285750">
              <a:buClr>
                <a:schemeClr val="tx2"/>
              </a:buClr>
              <a:buSzPct val="90000"/>
              <a:buFont typeface="Arial" panose="020B0604020202020204" pitchFamily="34" charset="0"/>
              <a:buChar char="•"/>
            </a:pPr>
            <a:r>
              <a:rPr lang="en-AU"/>
              <a:t>Advancing career progression</a:t>
            </a:r>
          </a:p>
          <a:p>
            <a:pPr marL="285750" indent="-285750">
              <a:buClr>
                <a:schemeClr val="tx2"/>
              </a:buClr>
              <a:buSzPct val="90000"/>
              <a:buFont typeface="Arial" panose="020B0604020202020204" pitchFamily="34" charset="0"/>
              <a:buChar char="•"/>
            </a:pPr>
            <a:r>
              <a:rPr lang="en-AU"/>
              <a:t>Balancing work and emerging personal responsibilities</a:t>
            </a:r>
          </a:p>
          <a:p>
            <a:pPr marL="285750" indent="-285750">
              <a:buClr>
                <a:schemeClr val="tx2"/>
              </a:buClr>
              <a:buSzPct val="90000"/>
              <a:buFont typeface="Arial" panose="020B0604020202020204" pitchFamily="34" charset="0"/>
              <a:buChar char="•"/>
            </a:pPr>
            <a:r>
              <a:rPr lang="en-AU"/>
              <a:t>Investing energy into career development</a:t>
            </a:r>
          </a:p>
        </p:txBody>
      </p:sp>
      <p:sp>
        <p:nvSpPr>
          <p:cNvPr id="18" name="Text Placeholder 17">
            <a:extLst>
              <a:ext uri="{FF2B5EF4-FFF2-40B4-BE49-F238E27FC236}">
                <a16:creationId xmlns:a16="http://schemas.microsoft.com/office/drawing/2014/main" id="{B6423DB1-A301-3CE6-4AD7-5CA370041DD4}"/>
              </a:ext>
            </a:extLst>
          </p:cNvPr>
          <p:cNvSpPr>
            <a:spLocks noGrp="1"/>
          </p:cNvSpPr>
          <p:nvPr>
            <p:ph type="body" sz="quarter" idx="20"/>
          </p:nvPr>
        </p:nvSpPr>
        <p:spPr>
          <a:xfrm>
            <a:off x="1055688" y="624947"/>
            <a:ext cx="3114168" cy="247554"/>
          </a:xfrm>
        </p:spPr>
        <p:txBody>
          <a:bodyPr/>
          <a:lstStyle/>
          <a:p>
            <a:r>
              <a:rPr lang="en-AU"/>
              <a:t>CAREER DEVELOPMENT AND PLANNING</a:t>
            </a:r>
          </a:p>
        </p:txBody>
      </p:sp>
      <p:sp>
        <p:nvSpPr>
          <p:cNvPr id="20" name="Title 19">
            <a:extLst>
              <a:ext uri="{FF2B5EF4-FFF2-40B4-BE49-F238E27FC236}">
                <a16:creationId xmlns:a16="http://schemas.microsoft.com/office/drawing/2014/main" id="{390261BC-9E13-003E-4577-1EC264A1249E}"/>
              </a:ext>
            </a:extLst>
          </p:cNvPr>
          <p:cNvSpPr>
            <a:spLocks noGrp="1"/>
          </p:cNvSpPr>
          <p:nvPr>
            <p:ph type="title"/>
          </p:nvPr>
        </p:nvSpPr>
        <p:spPr>
          <a:xfrm>
            <a:off x="1055940" y="873125"/>
            <a:ext cx="2810683" cy="524553"/>
          </a:xfrm>
        </p:spPr>
        <p:txBody>
          <a:bodyPr/>
          <a:lstStyle/>
          <a:p>
            <a:r>
              <a:rPr lang="en-AU"/>
              <a:t>Establishment</a:t>
            </a:r>
          </a:p>
        </p:txBody>
      </p:sp>
      <p:sp>
        <p:nvSpPr>
          <p:cNvPr id="3" name="TextBox 2">
            <a:extLst>
              <a:ext uri="{FF2B5EF4-FFF2-40B4-BE49-F238E27FC236}">
                <a16:creationId xmlns:a16="http://schemas.microsoft.com/office/drawing/2014/main" id="{1C365854-BB70-6FFA-F581-A1379BDFE785}"/>
              </a:ext>
            </a:extLst>
          </p:cNvPr>
          <p:cNvSpPr txBox="1"/>
          <p:nvPr/>
        </p:nvSpPr>
        <p:spPr>
          <a:xfrm>
            <a:off x="6888163" y="6039739"/>
            <a:ext cx="4787900" cy="276999"/>
          </a:xfrm>
          <a:prstGeom prst="rect">
            <a:avLst/>
          </a:prstGeom>
          <a:noFill/>
        </p:spPr>
        <p:txBody>
          <a:bodyPr wrap="square">
            <a:spAutoFit/>
          </a:bodyPr>
          <a:lstStyle/>
          <a:p>
            <a:pPr algn="l">
              <a:buNone/>
            </a:pPr>
            <a:r>
              <a:rPr lang="en-US" sz="1200" b="1" i="0" dirty="0">
                <a:solidFill>
                  <a:srgbClr val="0F0F0F"/>
                </a:solidFill>
                <a:effectLst/>
                <a:latin typeface="+mj-lt"/>
              </a:rPr>
              <a:t>School Tour – Cook Medical</a:t>
            </a:r>
          </a:p>
        </p:txBody>
      </p:sp>
      <p:pic>
        <p:nvPicPr>
          <p:cNvPr id="5" name="Online Media 4" title="Careers in Manufacturing | John, Medical Engineer, Cook Medical">
            <a:hlinkClick r:id="" action="ppaction://media"/>
            <a:extLst>
              <a:ext uri="{FF2B5EF4-FFF2-40B4-BE49-F238E27FC236}">
                <a16:creationId xmlns:a16="http://schemas.microsoft.com/office/drawing/2014/main" id="{E3C8ADE1-6076-46FB-A8A4-A31B94750116}"/>
              </a:ext>
            </a:extLst>
          </p:cNvPr>
          <p:cNvPicPr>
            <a:picLocks noGrp="1" noRot="1" noChangeAspect="1"/>
          </p:cNvPicPr>
          <p:nvPr>
            <p:ph type="media" sz="quarter" idx="19"/>
            <a:videoFile r:link="rId1"/>
          </p:nvPr>
        </p:nvPicPr>
        <p:blipFill>
          <a:blip r:embed="rId3"/>
          <a:stretch>
            <a:fillRect/>
          </a:stretch>
        </p:blipFill>
        <p:spPr>
          <a:xfrm>
            <a:off x="7678738" y="277813"/>
            <a:ext cx="3206750" cy="5691187"/>
          </a:xfrm>
          <a:prstGeom prst="rect">
            <a:avLst/>
          </a:prstGeom>
        </p:spPr>
      </p:pic>
    </p:spTree>
    <p:extLst>
      <p:ext uri="{BB962C8B-B14F-4D97-AF65-F5344CB8AC3E}">
        <p14:creationId xmlns:p14="http://schemas.microsoft.com/office/powerpoint/2010/main" val="3502470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C384A2-3B0B-93A2-0CD0-DA342B11BFCF}"/>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F9813EF7-B345-598B-F5DE-5E731CAC1884}"/>
              </a:ext>
            </a:extLst>
          </p:cNvPr>
          <p:cNvSpPr>
            <a:spLocks noGrp="1"/>
          </p:cNvSpPr>
          <p:nvPr>
            <p:ph type="body" idx="1"/>
          </p:nvPr>
        </p:nvSpPr>
        <p:spPr>
          <a:xfrm>
            <a:off x="1055688" y="1579419"/>
            <a:ext cx="5040312" cy="3923877"/>
          </a:xfrm>
        </p:spPr>
        <p:txBody>
          <a:bodyPr/>
          <a:lstStyle/>
          <a:p>
            <a:r>
              <a:rPr lang="en-AU"/>
              <a:t>People focus on preserving their career accomplishments while updating skills to remain competitive. Some continue advancing, while others plateau but maintain productivity. Individuals may begin reassessing their career satisfaction and life balance, sometimes leading to career renewal or redirection.</a:t>
            </a:r>
          </a:p>
          <a:p>
            <a:endParaRPr lang="en-AU"/>
          </a:p>
          <a:p>
            <a:r>
              <a:rPr lang="en-AU" b="1"/>
              <a:t>Key points</a:t>
            </a:r>
          </a:p>
          <a:p>
            <a:pPr marL="285750" indent="-285750">
              <a:buClr>
                <a:schemeClr val="tx2"/>
              </a:buClr>
              <a:buSzPct val="90000"/>
              <a:buFont typeface="Arial" panose="020B0604020202020204" pitchFamily="34" charset="0"/>
              <a:buChar char="•"/>
            </a:pPr>
            <a:r>
              <a:rPr lang="en-AU"/>
              <a:t>Preserving and updating career accomplishments</a:t>
            </a:r>
          </a:p>
          <a:p>
            <a:pPr marL="285750" indent="-285750">
              <a:buClr>
                <a:schemeClr val="tx2"/>
              </a:buClr>
              <a:buSzPct val="90000"/>
              <a:buFont typeface="Arial" panose="020B0604020202020204" pitchFamily="34" charset="0"/>
              <a:buChar char="•"/>
            </a:pPr>
            <a:r>
              <a:rPr lang="en-AU"/>
              <a:t>Maintaining professional competitiveness</a:t>
            </a:r>
          </a:p>
          <a:p>
            <a:pPr marL="285750" indent="-285750">
              <a:buClr>
                <a:schemeClr val="tx2"/>
              </a:buClr>
              <a:buSzPct val="90000"/>
              <a:buFont typeface="Arial" panose="020B0604020202020204" pitchFamily="34" charset="0"/>
              <a:buChar char="•"/>
            </a:pPr>
            <a:r>
              <a:rPr lang="en-AU"/>
              <a:t>Potentially mentoring younger professionals</a:t>
            </a:r>
          </a:p>
          <a:p>
            <a:pPr marL="285750" indent="-285750">
              <a:buClr>
                <a:schemeClr val="tx2"/>
              </a:buClr>
              <a:buSzPct val="90000"/>
              <a:buFont typeface="Arial" panose="020B0604020202020204" pitchFamily="34" charset="0"/>
              <a:buChar char="•"/>
            </a:pPr>
            <a:r>
              <a:rPr lang="en-AU"/>
              <a:t>Reassessing career satisfaction</a:t>
            </a:r>
          </a:p>
          <a:p>
            <a:pPr marL="285750" indent="-285750">
              <a:buClr>
                <a:schemeClr val="tx2"/>
              </a:buClr>
              <a:buSzPct val="90000"/>
              <a:buFont typeface="Arial" panose="020B0604020202020204" pitchFamily="34" charset="0"/>
              <a:buChar char="•"/>
            </a:pPr>
            <a:r>
              <a:rPr lang="en-AU"/>
              <a:t>Adapting to changing workplace dynamics</a:t>
            </a:r>
          </a:p>
        </p:txBody>
      </p:sp>
      <p:sp>
        <p:nvSpPr>
          <p:cNvPr id="18" name="Text Placeholder 17">
            <a:extLst>
              <a:ext uri="{FF2B5EF4-FFF2-40B4-BE49-F238E27FC236}">
                <a16:creationId xmlns:a16="http://schemas.microsoft.com/office/drawing/2014/main" id="{138004A5-1955-E602-549F-EC02CA98E838}"/>
              </a:ext>
            </a:extLst>
          </p:cNvPr>
          <p:cNvSpPr>
            <a:spLocks noGrp="1"/>
          </p:cNvSpPr>
          <p:nvPr>
            <p:ph type="body" sz="quarter" idx="20"/>
          </p:nvPr>
        </p:nvSpPr>
        <p:spPr>
          <a:xfrm>
            <a:off x="1055688" y="624947"/>
            <a:ext cx="3114168" cy="247554"/>
          </a:xfrm>
        </p:spPr>
        <p:txBody>
          <a:bodyPr/>
          <a:lstStyle/>
          <a:p>
            <a:r>
              <a:rPr lang="en-AU"/>
              <a:t>CAREER DEVELOPMENT AND PLANNING</a:t>
            </a:r>
          </a:p>
        </p:txBody>
      </p:sp>
      <p:sp>
        <p:nvSpPr>
          <p:cNvPr id="20" name="Title 19">
            <a:extLst>
              <a:ext uri="{FF2B5EF4-FFF2-40B4-BE49-F238E27FC236}">
                <a16:creationId xmlns:a16="http://schemas.microsoft.com/office/drawing/2014/main" id="{43520519-2EE1-DD7E-8943-640E64606D05}"/>
              </a:ext>
            </a:extLst>
          </p:cNvPr>
          <p:cNvSpPr>
            <a:spLocks noGrp="1"/>
          </p:cNvSpPr>
          <p:nvPr>
            <p:ph type="title"/>
          </p:nvPr>
        </p:nvSpPr>
        <p:spPr>
          <a:xfrm>
            <a:off x="1055940" y="873125"/>
            <a:ext cx="2510922" cy="524553"/>
          </a:xfrm>
        </p:spPr>
        <p:txBody>
          <a:bodyPr/>
          <a:lstStyle/>
          <a:p>
            <a:r>
              <a:rPr lang="en-AU"/>
              <a:t>Maintenance</a:t>
            </a:r>
          </a:p>
        </p:txBody>
      </p:sp>
      <p:sp>
        <p:nvSpPr>
          <p:cNvPr id="5" name="TextBox 4">
            <a:extLst>
              <a:ext uri="{FF2B5EF4-FFF2-40B4-BE49-F238E27FC236}">
                <a16:creationId xmlns:a16="http://schemas.microsoft.com/office/drawing/2014/main" id="{C24FA75C-0E49-E437-854C-D1469970A3BC}"/>
              </a:ext>
            </a:extLst>
          </p:cNvPr>
          <p:cNvSpPr txBox="1"/>
          <p:nvPr/>
        </p:nvSpPr>
        <p:spPr>
          <a:xfrm>
            <a:off x="6888163" y="4627459"/>
            <a:ext cx="4787900" cy="276999"/>
          </a:xfrm>
          <a:prstGeom prst="rect">
            <a:avLst/>
          </a:prstGeom>
          <a:noFill/>
        </p:spPr>
        <p:txBody>
          <a:bodyPr wrap="square">
            <a:spAutoFit/>
          </a:bodyPr>
          <a:lstStyle/>
          <a:p>
            <a:pPr algn="l">
              <a:buNone/>
            </a:pPr>
            <a:r>
              <a:rPr lang="en-US" sz="1200" b="1" i="0" dirty="0">
                <a:solidFill>
                  <a:srgbClr val="0F0F0F"/>
                </a:solidFill>
                <a:effectLst/>
                <a:latin typeface="+mj-lt"/>
              </a:rPr>
              <a:t>Career Stages – Concept Labs</a:t>
            </a:r>
          </a:p>
        </p:txBody>
      </p:sp>
      <p:pic>
        <p:nvPicPr>
          <p:cNvPr id="7" name="Online Media 5" title="MSQ_Video_Establishment-Concept-Labs">
            <a:hlinkClick r:id="" action="ppaction://media"/>
            <a:extLst>
              <a:ext uri="{FF2B5EF4-FFF2-40B4-BE49-F238E27FC236}">
                <a16:creationId xmlns:a16="http://schemas.microsoft.com/office/drawing/2014/main" id="{AA8D9748-3EBE-3F8C-E136-C89F352137F2}"/>
              </a:ext>
            </a:extLst>
          </p:cNvPr>
          <p:cNvPicPr>
            <a:picLocks noRot="1" noChangeAspect="1"/>
          </p:cNvPicPr>
          <p:nvPr>
            <a:videoFile r:link="rId1"/>
          </p:nvPr>
        </p:nvPicPr>
        <p:blipFill>
          <a:blip r:embed="rId3"/>
          <a:stretch>
            <a:fillRect/>
          </a:stretch>
        </p:blipFill>
        <p:spPr>
          <a:xfrm>
            <a:off x="6888163" y="1774825"/>
            <a:ext cx="4787900" cy="2697163"/>
          </a:xfrm>
          <a:prstGeom prst="rect">
            <a:avLst/>
          </a:prstGeom>
          <a:solidFill>
            <a:schemeClr val="bg1">
              <a:lumMod val="95000"/>
            </a:schemeClr>
          </a:solidFill>
        </p:spPr>
      </p:pic>
    </p:spTree>
    <p:extLst>
      <p:ext uri="{BB962C8B-B14F-4D97-AF65-F5344CB8AC3E}">
        <p14:creationId xmlns:p14="http://schemas.microsoft.com/office/powerpoint/2010/main" val="602355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A01A87-7F56-8F96-32E6-378706E0F41B}"/>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9AE96328-6322-861D-D1AD-02373B4CD649}"/>
              </a:ext>
            </a:extLst>
          </p:cNvPr>
          <p:cNvSpPr>
            <a:spLocks noGrp="1"/>
          </p:cNvSpPr>
          <p:nvPr>
            <p:ph type="body" idx="1"/>
          </p:nvPr>
        </p:nvSpPr>
        <p:spPr>
          <a:xfrm>
            <a:off x="1055688" y="1579419"/>
            <a:ext cx="5040312" cy="3923877"/>
          </a:xfrm>
        </p:spPr>
        <p:txBody>
          <a:bodyPr/>
          <a:lstStyle/>
          <a:p>
            <a:r>
              <a:rPr lang="en-AU"/>
              <a:t>People focus on preserving their career accomplishments while updating skills to remain competitive. Some continue advancing, while others plateau but maintain productivity. Individuals may begin reassessing their career satisfaction and life balance, sometimes leading to career renewal or redirection.</a:t>
            </a:r>
          </a:p>
          <a:p>
            <a:endParaRPr lang="en-AU"/>
          </a:p>
          <a:p>
            <a:r>
              <a:rPr lang="en-AU" b="1"/>
              <a:t>Key points</a:t>
            </a:r>
          </a:p>
          <a:p>
            <a:pPr marL="285750" indent="-285750">
              <a:buClr>
                <a:schemeClr val="tx2"/>
              </a:buClr>
              <a:buSzPct val="90000"/>
              <a:buFont typeface="Arial" panose="020B0604020202020204" pitchFamily="34" charset="0"/>
              <a:buChar char="•"/>
            </a:pPr>
            <a:r>
              <a:rPr lang="en-AU"/>
              <a:t>Preserving and updating career accomplishments</a:t>
            </a:r>
          </a:p>
          <a:p>
            <a:pPr marL="285750" indent="-285750">
              <a:buClr>
                <a:schemeClr val="tx2"/>
              </a:buClr>
              <a:buSzPct val="90000"/>
              <a:buFont typeface="Arial" panose="020B0604020202020204" pitchFamily="34" charset="0"/>
              <a:buChar char="•"/>
            </a:pPr>
            <a:r>
              <a:rPr lang="en-AU"/>
              <a:t>Maintaining professional competitiveness</a:t>
            </a:r>
          </a:p>
          <a:p>
            <a:pPr marL="285750" indent="-285750">
              <a:buClr>
                <a:schemeClr val="tx2"/>
              </a:buClr>
              <a:buSzPct val="90000"/>
              <a:buFont typeface="Arial" panose="020B0604020202020204" pitchFamily="34" charset="0"/>
              <a:buChar char="•"/>
            </a:pPr>
            <a:r>
              <a:rPr lang="en-AU"/>
              <a:t>Potentially mentoring younger professionals</a:t>
            </a:r>
          </a:p>
          <a:p>
            <a:pPr marL="285750" indent="-285750">
              <a:buClr>
                <a:schemeClr val="tx2"/>
              </a:buClr>
              <a:buSzPct val="90000"/>
              <a:buFont typeface="Arial" panose="020B0604020202020204" pitchFamily="34" charset="0"/>
              <a:buChar char="•"/>
            </a:pPr>
            <a:r>
              <a:rPr lang="en-AU"/>
              <a:t>Reassessing career satisfaction</a:t>
            </a:r>
          </a:p>
          <a:p>
            <a:pPr marL="285750" indent="-285750">
              <a:buClr>
                <a:schemeClr val="tx2"/>
              </a:buClr>
              <a:buSzPct val="90000"/>
              <a:buFont typeface="Arial" panose="020B0604020202020204" pitchFamily="34" charset="0"/>
              <a:buChar char="•"/>
            </a:pPr>
            <a:r>
              <a:rPr lang="en-AU"/>
              <a:t>Adapting to changing workplace dynamics</a:t>
            </a:r>
          </a:p>
        </p:txBody>
      </p:sp>
      <p:sp>
        <p:nvSpPr>
          <p:cNvPr id="18" name="Text Placeholder 17">
            <a:extLst>
              <a:ext uri="{FF2B5EF4-FFF2-40B4-BE49-F238E27FC236}">
                <a16:creationId xmlns:a16="http://schemas.microsoft.com/office/drawing/2014/main" id="{41AA52AB-761D-8834-9F0A-B47CFBB16096}"/>
              </a:ext>
            </a:extLst>
          </p:cNvPr>
          <p:cNvSpPr>
            <a:spLocks noGrp="1"/>
          </p:cNvSpPr>
          <p:nvPr>
            <p:ph type="body" sz="quarter" idx="20"/>
          </p:nvPr>
        </p:nvSpPr>
        <p:spPr>
          <a:xfrm>
            <a:off x="1055688" y="624947"/>
            <a:ext cx="3114168" cy="247554"/>
          </a:xfrm>
        </p:spPr>
        <p:txBody>
          <a:bodyPr/>
          <a:lstStyle/>
          <a:p>
            <a:r>
              <a:rPr lang="en-AU"/>
              <a:t>CAREER DEVELOPMENT AND PLANNING</a:t>
            </a:r>
          </a:p>
        </p:txBody>
      </p:sp>
      <p:sp>
        <p:nvSpPr>
          <p:cNvPr id="20" name="Title 19">
            <a:extLst>
              <a:ext uri="{FF2B5EF4-FFF2-40B4-BE49-F238E27FC236}">
                <a16:creationId xmlns:a16="http://schemas.microsoft.com/office/drawing/2014/main" id="{1ED48800-9542-373D-D9B8-A882E3E41C66}"/>
              </a:ext>
            </a:extLst>
          </p:cNvPr>
          <p:cNvSpPr>
            <a:spLocks noGrp="1"/>
          </p:cNvSpPr>
          <p:nvPr>
            <p:ph type="title"/>
          </p:nvPr>
        </p:nvSpPr>
        <p:spPr>
          <a:xfrm>
            <a:off x="1055940" y="873125"/>
            <a:ext cx="2510922" cy="524553"/>
          </a:xfrm>
        </p:spPr>
        <p:txBody>
          <a:bodyPr/>
          <a:lstStyle/>
          <a:p>
            <a:r>
              <a:rPr lang="en-AU"/>
              <a:t>Maintenance</a:t>
            </a:r>
          </a:p>
        </p:txBody>
      </p:sp>
      <p:sp>
        <p:nvSpPr>
          <p:cNvPr id="3" name="TextBox 2">
            <a:extLst>
              <a:ext uri="{FF2B5EF4-FFF2-40B4-BE49-F238E27FC236}">
                <a16:creationId xmlns:a16="http://schemas.microsoft.com/office/drawing/2014/main" id="{453570C0-B67C-E2CC-765D-2E7FC8486DBB}"/>
              </a:ext>
            </a:extLst>
          </p:cNvPr>
          <p:cNvSpPr txBox="1"/>
          <p:nvPr/>
        </p:nvSpPr>
        <p:spPr>
          <a:xfrm>
            <a:off x="6888163" y="4604131"/>
            <a:ext cx="4787900" cy="276999"/>
          </a:xfrm>
          <a:prstGeom prst="rect">
            <a:avLst/>
          </a:prstGeom>
          <a:noFill/>
        </p:spPr>
        <p:txBody>
          <a:bodyPr wrap="square">
            <a:spAutoFit/>
          </a:bodyPr>
          <a:lstStyle/>
          <a:p>
            <a:pPr algn="l">
              <a:buNone/>
            </a:pPr>
            <a:r>
              <a:rPr lang="en-US" sz="1200" b="1" dirty="0">
                <a:solidFill>
                  <a:srgbClr val="0F0F0F"/>
                </a:solidFill>
                <a:latin typeface="+mj-lt"/>
              </a:rPr>
              <a:t>Career Stages – Queensland Gaskets</a:t>
            </a:r>
            <a:endParaRPr lang="en-US" sz="1200" b="1" i="0" dirty="0">
              <a:solidFill>
                <a:srgbClr val="0F0F0F"/>
              </a:solidFill>
              <a:effectLst/>
              <a:latin typeface="+mj-lt"/>
            </a:endParaRPr>
          </a:p>
        </p:txBody>
      </p:sp>
      <p:pic>
        <p:nvPicPr>
          <p:cNvPr id="6" name="Online Media 5" title="MSQ_Video_Maintenance-Queensland-Gaskets">
            <a:hlinkClick r:id="" action="ppaction://media"/>
            <a:extLst>
              <a:ext uri="{FF2B5EF4-FFF2-40B4-BE49-F238E27FC236}">
                <a16:creationId xmlns:a16="http://schemas.microsoft.com/office/drawing/2014/main" id="{A591EB44-A7F1-4148-A48E-176E3B8DA45B}"/>
              </a:ext>
            </a:extLst>
          </p:cNvPr>
          <p:cNvPicPr>
            <a:picLocks noGrp="1" noRot="1" noChangeAspect="1"/>
          </p:cNvPicPr>
          <p:nvPr>
            <p:ph type="media" sz="quarter" idx="19"/>
            <a:videoFile r:link="rId1"/>
          </p:nvPr>
        </p:nvPicPr>
        <p:blipFill>
          <a:blip r:embed="rId3"/>
          <a:stretch>
            <a:fillRect/>
          </a:stretch>
        </p:blipFill>
        <p:spPr>
          <a:xfrm>
            <a:off x="6888163" y="1774825"/>
            <a:ext cx="4787900" cy="2697163"/>
          </a:xfrm>
          <a:prstGeom prst="rect">
            <a:avLst/>
          </a:prstGeom>
        </p:spPr>
      </p:pic>
    </p:spTree>
    <p:extLst>
      <p:ext uri="{BB962C8B-B14F-4D97-AF65-F5344CB8AC3E}">
        <p14:creationId xmlns:p14="http://schemas.microsoft.com/office/powerpoint/2010/main" val="2762294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70B2F-E6C9-A0A9-01CD-5D2AD60A3807}"/>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2DF1B0E7-F0B0-E56F-4043-32226503B822}"/>
              </a:ext>
            </a:extLst>
          </p:cNvPr>
          <p:cNvSpPr>
            <a:spLocks noGrp="1"/>
          </p:cNvSpPr>
          <p:nvPr>
            <p:ph type="body" idx="1"/>
          </p:nvPr>
        </p:nvSpPr>
        <p:spPr>
          <a:xfrm>
            <a:off x="1055688" y="1579419"/>
            <a:ext cx="5040312" cy="3923877"/>
          </a:xfrm>
        </p:spPr>
        <p:txBody>
          <a:bodyPr/>
          <a:lstStyle/>
          <a:p>
            <a:r>
              <a:rPr lang="en-AU"/>
              <a:t>As retirement approaches, focus gradually shifts from work to planning for reduced work activity and eventual retirement. This transition involves developing new interests outside of work, adjusting to reduced income, and establishing new daily routines and social networks not centred on employment.</a:t>
            </a:r>
          </a:p>
          <a:p>
            <a:endParaRPr lang="en-AU"/>
          </a:p>
          <a:p>
            <a:r>
              <a:rPr lang="en-AU" b="1"/>
              <a:t>Key points</a:t>
            </a:r>
          </a:p>
          <a:p>
            <a:pPr marL="285750" indent="-285750">
              <a:buClr>
                <a:schemeClr val="tx2"/>
              </a:buClr>
              <a:buSzPct val="90000"/>
              <a:buFont typeface="Arial" panose="020B0604020202020204" pitchFamily="34" charset="0"/>
              <a:buChar char="•"/>
            </a:pPr>
            <a:r>
              <a:rPr lang="en-AU"/>
              <a:t>Gradually reducing work commitments</a:t>
            </a:r>
          </a:p>
          <a:p>
            <a:pPr marL="285750" indent="-285750">
              <a:buClr>
                <a:schemeClr val="tx2"/>
              </a:buClr>
              <a:buSzPct val="90000"/>
              <a:buFont typeface="Arial" panose="020B0604020202020204" pitchFamily="34" charset="0"/>
              <a:buChar char="•"/>
            </a:pPr>
            <a:r>
              <a:rPr lang="en-AU"/>
              <a:t>Preparing for retirement</a:t>
            </a:r>
          </a:p>
          <a:p>
            <a:pPr marL="285750" indent="-285750">
              <a:buClr>
                <a:schemeClr val="tx2"/>
              </a:buClr>
              <a:buSzPct val="90000"/>
              <a:buFont typeface="Arial" panose="020B0604020202020204" pitchFamily="34" charset="0"/>
              <a:buChar char="•"/>
            </a:pPr>
            <a:r>
              <a:rPr lang="en-AU"/>
              <a:t>Developing interests outside of work</a:t>
            </a:r>
          </a:p>
          <a:p>
            <a:pPr marL="285750" indent="-285750">
              <a:buClr>
                <a:schemeClr val="tx2"/>
              </a:buClr>
              <a:buSzPct val="90000"/>
              <a:buFont typeface="Arial" panose="020B0604020202020204" pitchFamily="34" charset="0"/>
              <a:buChar char="•"/>
            </a:pPr>
            <a:r>
              <a:rPr lang="en-AU"/>
              <a:t>Sharing accumulated professional wisdom</a:t>
            </a:r>
          </a:p>
          <a:p>
            <a:pPr marL="285750" indent="-285750">
              <a:buClr>
                <a:schemeClr val="tx2"/>
              </a:buClr>
              <a:buSzPct val="90000"/>
              <a:buFont typeface="Arial" panose="020B0604020202020204" pitchFamily="34" charset="0"/>
              <a:buChar char="•"/>
            </a:pPr>
            <a:r>
              <a:rPr lang="en-AU"/>
              <a:t>Transitioning to new life roles and routines</a:t>
            </a:r>
          </a:p>
        </p:txBody>
      </p:sp>
      <p:sp>
        <p:nvSpPr>
          <p:cNvPr id="18" name="Text Placeholder 17">
            <a:extLst>
              <a:ext uri="{FF2B5EF4-FFF2-40B4-BE49-F238E27FC236}">
                <a16:creationId xmlns:a16="http://schemas.microsoft.com/office/drawing/2014/main" id="{6E739A6E-0AE6-AD89-CC45-50F9A4FFF75D}"/>
              </a:ext>
            </a:extLst>
          </p:cNvPr>
          <p:cNvSpPr>
            <a:spLocks noGrp="1"/>
          </p:cNvSpPr>
          <p:nvPr>
            <p:ph type="body" sz="quarter" idx="20"/>
          </p:nvPr>
        </p:nvSpPr>
        <p:spPr>
          <a:xfrm>
            <a:off x="1055688" y="624947"/>
            <a:ext cx="3114168" cy="247554"/>
          </a:xfrm>
        </p:spPr>
        <p:txBody>
          <a:bodyPr/>
          <a:lstStyle/>
          <a:p>
            <a:r>
              <a:rPr lang="en-AU"/>
              <a:t>CAREER DEVELOPMENT AND PLANNING</a:t>
            </a:r>
          </a:p>
        </p:txBody>
      </p:sp>
      <p:sp>
        <p:nvSpPr>
          <p:cNvPr id="20" name="Title 19">
            <a:extLst>
              <a:ext uri="{FF2B5EF4-FFF2-40B4-BE49-F238E27FC236}">
                <a16:creationId xmlns:a16="http://schemas.microsoft.com/office/drawing/2014/main" id="{72C0562E-0990-B472-0C09-836AEED33693}"/>
              </a:ext>
            </a:extLst>
          </p:cNvPr>
          <p:cNvSpPr>
            <a:spLocks noGrp="1"/>
          </p:cNvSpPr>
          <p:nvPr>
            <p:ph type="title"/>
          </p:nvPr>
        </p:nvSpPr>
        <p:spPr>
          <a:xfrm>
            <a:off x="1055940" y="873125"/>
            <a:ext cx="4477806" cy="524553"/>
          </a:xfrm>
        </p:spPr>
        <p:txBody>
          <a:bodyPr/>
          <a:lstStyle/>
          <a:p>
            <a:r>
              <a:rPr lang="en-AU"/>
              <a:t>Decline/disengagement</a:t>
            </a:r>
          </a:p>
        </p:txBody>
      </p:sp>
      <p:pic>
        <p:nvPicPr>
          <p:cNvPr id="3" name="Picture 2" descr="Grandmother riding tricycle">
            <a:extLst>
              <a:ext uri="{FF2B5EF4-FFF2-40B4-BE49-F238E27FC236}">
                <a16:creationId xmlns:a16="http://schemas.microsoft.com/office/drawing/2014/main" id="{76C88CCD-8AF6-B6EA-95BE-8DF6525947F6}"/>
              </a:ext>
            </a:extLst>
          </p:cNvPr>
          <p:cNvPicPr>
            <a:picLocks noChangeAspect="1"/>
          </p:cNvPicPr>
          <p:nvPr/>
        </p:nvPicPr>
        <p:blipFill>
          <a:blip r:embed="rId3">
            <a:extLst>
              <a:ext uri="{28A0092B-C50C-407E-A947-70E740481C1C}">
                <a14:useLocalDpi xmlns:a14="http://schemas.microsoft.com/office/drawing/2010/main" val="0"/>
              </a:ext>
            </a:extLst>
          </a:blip>
          <a:srcRect l="9759" r="13180"/>
          <a:stretch>
            <a:fillRect/>
          </a:stretch>
        </p:blipFill>
        <p:spPr>
          <a:xfrm>
            <a:off x="6574536" y="1217253"/>
            <a:ext cx="5120640" cy="4114800"/>
          </a:xfrm>
          <a:prstGeom prst="rect">
            <a:avLst/>
          </a:prstGeom>
        </p:spPr>
      </p:pic>
    </p:spTree>
    <p:extLst>
      <p:ext uri="{BB962C8B-B14F-4D97-AF65-F5344CB8AC3E}">
        <p14:creationId xmlns:p14="http://schemas.microsoft.com/office/powerpoint/2010/main" val="16098387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EA44ADC-FAC3-1965-E44D-C98026543A3E}"/>
              </a:ext>
            </a:extLst>
          </p:cNvPr>
          <p:cNvSpPr>
            <a:spLocks noGrp="1"/>
          </p:cNvSpPr>
          <p:nvPr>
            <p:ph type="body" sz="quarter" idx="20"/>
          </p:nvPr>
        </p:nvSpPr>
        <p:spPr>
          <a:xfrm>
            <a:off x="1055688" y="624947"/>
            <a:ext cx="3114168" cy="247554"/>
          </a:xfrm>
        </p:spPr>
        <p:txBody>
          <a:bodyPr/>
          <a:lstStyle/>
          <a:p>
            <a:r>
              <a:rPr lang="en-AU"/>
              <a:t>CAREER DEVELOPMENT AND PLANNING</a:t>
            </a:r>
          </a:p>
        </p:txBody>
      </p:sp>
      <p:graphicFrame>
        <p:nvGraphicFramePr>
          <p:cNvPr id="9" name="Table 8">
            <a:extLst>
              <a:ext uri="{FF2B5EF4-FFF2-40B4-BE49-F238E27FC236}">
                <a16:creationId xmlns:a16="http://schemas.microsoft.com/office/drawing/2014/main" id="{3A1120A0-67ED-40B6-F286-9C812C2F4D8C}"/>
              </a:ext>
            </a:extLst>
          </p:cNvPr>
          <p:cNvGraphicFramePr>
            <a:graphicFrameLocks noGrp="1"/>
          </p:cNvGraphicFramePr>
          <p:nvPr>
            <p:extLst>
              <p:ext uri="{D42A27DB-BD31-4B8C-83A1-F6EECF244321}">
                <p14:modId xmlns:p14="http://schemas.microsoft.com/office/powerpoint/2010/main" val="2007806361"/>
              </p:ext>
            </p:extLst>
          </p:nvPr>
        </p:nvGraphicFramePr>
        <p:xfrm>
          <a:off x="1055687" y="2122017"/>
          <a:ext cx="4895850" cy="372954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 duration 10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In this activity you will evaluate career profiles and identify the correct career development stage. Each profile will appear on a slide, and you’ll discuss which stage of career development it represents.</a:t>
                      </a:r>
                      <a:endParaRPr lang="en-AU" sz="1100" b="0" noProof="0">
                        <a:solidFill>
                          <a:schemeClr val="tx2"/>
                        </a:solidFill>
                        <a:highlight>
                          <a:srgbClr val="FFFF00"/>
                        </a:highlight>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tx2"/>
                          </a:solidFill>
                          <a:effectLst/>
                          <a:latin typeface="Arial" panose="020B0604020202020204" pitchFamily="34" charset="0"/>
                        </a:rPr>
                        <a:t>STEPS</a:t>
                      </a:r>
                      <a:r>
                        <a:rPr lang="en-AU" sz="1100" b="0" i="0" noProof="0">
                          <a:solidFill>
                            <a:schemeClr val="tx2"/>
                          </a:solidFill>
                          <a:effectLst/>
                          <a:latin typeface="Arial" panose="020B0604020202020204" pitchFamily="34" charset="0"/>
                        </a:rPr>
                        <a:t>​</a:t>
                      </a:r>
                      <a:endParaRPr lang="en-AU" sz="1100" b="0" i="0" noProof="0">
                        <a:solidFill>
                          <a:schemeClr val="tx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buFont typeface="+mj-lt"/>
                        <a:buAutoNum type="arabicPeriod"/>
                      </a:pPr>
                      <a:r>
                        <a:rPr lang="en-AU" sz="1050" noProof="0">
                          <a:solidFill>
                            <a:schemeClr val="tx2"/>
                          </a:solidFill>
                        </a:rPr>
                        <a:t>Wait for your teacher to read out each profile</a:t>
                      </a:r>
                    </a:p>
                    <a:p>
                      <a:pPr marL="228600" indent="-228600">
                        <a:buFont typeface="+mj-lt"/>
                        <a:buAutoNum type="arabicPeriod"/>
                      </a:pPr>
                      <a:r>
                        <a:rPr lang="en-AU" sz="1050" noProof="0">
                          <a:solidFill>
                            <a:schemeClr val="tx2"/>
                          </a:solidFill>
                        </a:rPr>
                        <a:t>Consider the stage you think it is</a:t>
                      </a:r>
                    </a:p>
                    <a:p>
                      <a:pPr marL="228600" indent="-228600">
                        <a:buFont typeface="+mj-lt"/>
                        <a:buAutoNum type="arabicPeriod"/>
                      </a:pPr>
                      <a:r>
                        <a:rPr lang="en-AU" sz="1050" noProof="0">
                          <a:solidFill>
                            <a:schemeClr val="tx2"/>
                          </a:solidFill>
                        </a:rPr>
                        <a:t>Be ready to discuss the reasoning behind your choice</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tx2"/>
                          </a:solidFill>
                          <a:effectLst/>
                          <a:latin typeface="Arial" panose="020B0604020202020204" pitchFamily="34" charset="0"/>
                        </a:rPr>
                        <a:t>RESOURCES</a:t>
                      </a:r>
                      <a:r>
                        <a:rPr lang="en-AU" sz="1100" b="0" i="0" noProof="0">
                          <a:solidFill>
                            <a:schemeClr val="tx2"/>
                          </a:solidFill>
                          <a:effectLst/>
                          <a:latin typeface="Arial" panose="020B0604020202020204" pitchFamily="34" charset="0"/>
                        </a:rPr>
                        <a:t>​</a:t>
                      </a:r>
                      <a:endParaRPr lang="en-AU" sz="1100" b="0" i="0" noProof="0">
                        <a:solidFill>
                          <a:schemeClr val="tx2"/>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panose="020B0604020202020204" pitchFamily="34" charset="0"/>
                        </a:rPr>
                        <a:t>Career profile slides [following slides]</a:t>
                      </a: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6" name="Text Placeholder 5">
            <a:extLst>
              <a:ext uri="{FF2B5EF4-FFF2-40B4-BE49-F238E27FC236}">
                <a16:creationId xmlns:a16="http://schemas.microsoft.com/office/drawing/2014/main" id="{1128B8F9-1C7D-E765-6157-F0D8CA56B4B9}"/>
              </a:ext>
            </a:extLst>
          </p:cNvPr>
          <p:cNvSpPr>
            <a:spLocks noGrp="1"/>
          </p:cNvSpPr>
          <p:nvPr>
            <p:ph type="body" sz="quarter" idx="11"/>
          </p:nvPr>
        </p:nvSpPr>
        <p:spPr>
          <a:xfrm>
            <a:off x="1055687" y="1606933"/>
            <a:ext cx="4895850" cy="304699"/>
          </a:xfrm>
        </p:spPr>
        <p:txBody>
          <a:bodyPr/>
          <a:lstStyle/>
          <a:p>
            <a:r>
              <a:rPr lang="en-AU"/>
              <a:t>Choose the right stage</a:t>
            </a:r>
          </a:p>
        </p:txBody>
      </p:sp>
      <p:sp>
        <p:nvSpPr>
          <p:cNvPr id="8" name="Title 7">
            <a:extLst>
              <a:ext uri="{FF2B5EF4-FFF2-40B4-BE49-F238E27FC236}">
                <a16:creationId xmlns:a16="http://schemas.microsoft.com/office/drawing/2014/main" id="{AF7E0541-2E53-5A6D-73AA-357FF181FA5F}"/>
              </a:ext>
            </a:extLst>
          </p:cNvPr>
          <p:cNvSpPr>
            <a:spLocks noGrp="1"/>
          </p:cNvSpPr>
          <p:nvPr>
            <p:ph type="title"/>
          </p:nvPr>
        </p:nvSpPr>
        <p:spPr>
          <a:xfrm>
            <a:off x="1055941" y="873125"/>
            <a:ext cx="4711844" cy="524553"/>
          </a:xfrm>
        </p:spPr>
        <p:txBody>
          <a:bodyPr/>
          <a:lstStyle/>
          <a:p>
            <a:r>
              <a:rPr lang="en-AU">
                <a:cs typeface="Arial"/>
              </a:rPr>
              <a:t>Career stage recognition</a:t>
            </a:r>
            <a:endParaRPr lang="en-AU"/>
          </a:p>
        </p:txBody>
      </p:sp>
    </p:spTree>
    <p:extLst>
      <p:ext uri="{BB962C8B-B14F-4D97-AF65-F5344CB8AC3E}">
        <p14:creationId xmlns:p14="http://schemas.microsoft.com/office/powerpoint/2010/main" val="3604957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0D6F9BDD-DF7B-FF2A-6F26-A4136350FC3D}"/>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E7A9238D-F660-BB8B-3044-EF2D86DC6403}"/>
              </a:ext>
            </a:extLst>
          </p:cNvPr>
          <p:cNvSpPr>
            <a:spLocks noGrp="1"/>
          </p:cNvSpPr>
          <p:nvPr>
            <p:ph type="body" sz="quarter" idx="20"/>
          </p:nvPr>
        </p:nvSpPr>
        <p:spPr>
          <a:xfrm>
            <a:off x="1055688" y="624947"/>
            <a:ext cx="3114168" cy="247554"/>
          </a:xfrm>
        </p:spPr>
        <p:txBody>
          <a:bodyPr/>
          <a:lstStyle/>
          <a:p>
            <a:r>
              <a:rPr lang="en-AU"/>
              <a:t>CAREER DEVELOPMENT AND PLANNING</a:t>
            </a:r>
          </a:p>
        </p:txBody>
      </p:sp>
      <p:sp>
        <p:nvSpPr>
          <p:cNvPr id="7" name="TextBox 6">
            <a:extLst>
              <a:ext uri="{FF2B5EF4-FFF2-40B4-BE49-F238E27FC236}">
                <a16:creationId xmlns:a16="http://schemas.microsoft.com/office/drawing/2014/main" id="{58AC4DAB-59F2-DE26-CCC7-79FB82C9EF4D}"/>
              </a:ext>
            </a:extLst>
          </p:cNvPr>
          <p:cNvSpPr txBox="1"/>
          <p:nvPr/>
        </p:nvSpPr>
        <p:spPr>
          <a:xfrm>
            <a:off x="5292436" y="2397948"/>
            <a:ext cx="6096000" cy="2062103"/>
          </a:xfrm>
          <a:prstGeom prst="rect">
            <a:avLst/>
          </a:prstGeom>
          <a:noFill/>
        </p:spPr>
        <p:txBody>
          <a:bodyPr wrap="square">
            <a:spAutoFit/>
          </a:bodyPr>
          <a:lstStyle/>
          <a:p>
            <a:pPr algn="ctr"/>
            <a:r>
              <a:rPr lang="en-AU" sz="3200" b="1" noProof="0">
                <a:solidFill>
                  <a:schemeClr val="tx2"/>
                </a:solidFill>
              </a:rPr>
              <a:t>Kai</a:t>
            </a:r>
          </a:p>
          <a:p>
            <a:pPr algn="ctr"/>
            <a:r>
              <a:rPr lang="en-AU" sz="2400" b="1" i="0" noProof="0">
                <a:solidFill>
                  <a:schemeClr val="tx2"/>
                </a:solidFill>
                <a:effectLst/>
                <a:latin typeface="+mj-lt"/>
              </a:rPr>
              <a:t>Young person actively investigating possible career paths by exploring interests, values, and abilities through internships and technical studies.</a:t>
            </a:r>
            <a:endParaRPr lang="en-AU" sz="2400" b="1" noProof="0">
              <a:solidFill>
                <a:schemeClr val="tx2"/>
              </a:solidFill>
              <a:latin typeface="+mj-lt"/>
            </a:endParaRPr>
          </a:p>
        </p:txBody>
      </p:sp>
      <p:sp>
        <p:nvSpPr>
          <p:cNvPr id="8" name="Title 7">
            <a:extLst>
              <a:ext uri="{FF2B5EF4-FFF2-40B4-BE49-F238E27FC236}">
                <a16:creationId xmlns:a16="http://schemas.microsoft.com/office/drawing/2014/main" id="{561BB6AB-616A-F8E1-9755-7F0A689D60C8}"/>
              </a:ext>
            </a:extLst>
          </p:cNvPr>
          <p:cNvSpPr>
            <a:spLocks noGrp="1"/>
          </p:cNvSpPr>
          <p:nvPr>
            <p:ph type="title"/>
          </p:nvPr>
        </p:nvSpPr>
        <p:spPr>
          <a:xfrm>
            <a:off x="1055941" y="873125"/>
            <a:ext cx="3942403" cy="524553"/>
          </a:xfrm>
        </p:spPr>
        <p:txBody>
          <a:bodyPr/>
          <a:lstStyle/>
          <a:p>
            <a:r>
              <a:rPr lang="en-AU"/>
              <a:t>Which career stage?</a:t>
            </a:r>
          </a:p>
        </p:txBody>
      </p:sp>
      <p:pic>
        <p:nvPicPr>
          <p:cNvPr id="4" name="Picture 3">
            <a:extLst>
              <a:ext uri="{FF2B5EF4-FFF2-40B4-BE49-F238E27FC236}">
                <a16:creationId xmlns:a16="http://schemas.microsoft.com/office/drawing/2014/main" id="{58CE1D82-6C71-DA77-11B3-1AF4FF0B2C9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03596" y="1939575"/>
            <a:ext cx="1647126" cy="3319398"/>
          </a:xfrm>
          <a:prstGeom prst="rect">
            <a:avLst/>
          </a:prstGeom>
        </p:spPr>
      </p:pic>
    </p:spTree>
    <p:extLst>
      <p:ext uri="{BB962C8B-B14F-4D97-AF65-F5344CB8AC3E}">
        <p14:creationId xmlns:p14="http://schemas.microsoft.com/office/powerpoint/2010/main" val="33741066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C2F2AADF-7851-B21E-4540-EAD67BA98FF4}"/>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5D53A771-91FE-7714-D727-D8F54898C3FB}"/>
              </a:ext>
            </a:extLst>
          </p:cNvPr>
          <p:cNvSpPr>
            <a:spLocks noGrp="1"/>
          </p:cNvSpPr>
          <p:nvPr>
            <p:ph type="body" sz="quarter" idx="20"/>
          </p:nvPr>
        </p:nvSpPr>
        <p:spPr>
          <a:xfrm>
            <a:off x="1055688" y="624947"/>
            <a:ext cx="3114168" cy="247554"/>
          </a:xfrm>
        </p:spPr>
        <p:txBody>
          <a:bodyPr/>
          <a:lstStyle/>
          <a:p>
            <a:r>
              <a:rPr lang="en-AU"/>
              <a:t>CAREER DEVELOPMENT AND PLANNING</a:t>
            </a:r>
          </a:p>
        </p:txBody>
      </p:sp>
      <p:sp>
        <p:nvSpPr>
          <p:cNvPr id="7" name="TextBox 6">
            <a:extLst>
              <a:ext uri="{FF2B5EF4-FFF2-40B4-BE49-F238E27FC236}">
                <a16:creationId xmlns:a16="http://schemas.microsoft.com/office/drawing/2014/main" id="{9A1FFDB8-7224-8BAB-50ED-B9149CB17C9A}"/>
              </a:ext>
            </a:extLst>
          </p:cNvPr>
          <p:cNvSpPr txBox="1"/>
          <p:nvPr/>
        </p:nvSpPr>
        <p:spPr>
          <a:xfrm>
            <a:off x="5292436" y="2397948"/>
            <a:ext cx="6096000" cy="3170099"/>
          </a:xfrm>
          <a:prstGeom prst="rect">
            <a:avLst/>
          </a:prstGeom>
          <a:noFill/>
        </p:spPr>
        <p:txBody>
          <a:bodyPr wrap="square">
            <a:spAutoFit/>
          </a:bodyPr>
          <a:lstStyle/>
          <a:p>
            <a:pPr algn="ctr"/>
            <a:r>
              <a:rPr lang="en-AU" sz="3200" b="1" noProof="0">
                <a:solidFill>
                  <a:schemeClr val="tx2"/>
                </a:solidFill>
              </a:rPr>
              <a:t>Kai</a:t>
            </a:r>
          </a:p>
          <a:p>
            <a:pPr algn="ctr"/>
            <a:r>
              <a:rPr lang="en-AU" sz="2400" b="1" i="0" noProof="0">
                <a:solidFill>
                  <a:schemeClr val="tx2"/>
                </a:solidFill>
                <a:effectLst/>
                <a:latin typeface="+mj-lt"/>
              </a:rPr>
              <a:t>Young person actively investigating possible career paths by exploring interests, values, and abilities through internships and technical studies.</a:t>
            </a:r>
          </a:p>
          <a:p>
            <a:pPr algn="ctr"/>
            <a:endParaRPr lang="en-AU" sz="2400" b="1">
              <a:solidFill>
                <a:schemeClr val="tx2"/>
              </a:solidFill>
              <a:latin typeface="+mj-lt"/>
            </a:endParaRPr>
          </a:p>
          <a:p>
            <a:pPr algn="ctr"/>
            <a:r>
              <a:rPr lang="en-AU" sz="2400" b="1">
                <a:solidFill>
                  <a:schemeClr val="tx2"/>
                </a:solidFill>
              </a:rPr>
              <a:t>Career Stage: </a:t>
            </a:r>
          </a:p>
          <a:p>
            <a:pPr algn="ctr"/>
            <a:r>
              <a:rPr lang="en-AU" sz="2400" b="1">
                <a:solidFill>
                  <a:schemeClr val="tx2"/>
                </a:solidFill>
              </a:rPr>
              <a:t>Exploration</a:t>
            </a:r>
            <a:endParaRPr lang="en-AU" sz="2400" b="1" noProof="0">
              <a:solidFill>
                <a:schemeClr val="tx2"/>
              </a:solidFill>
              <a:latin typeface="+mj-lt"/>
            </a:endParaRPr>
          </a:p>
        </p:txBody>
      </p:sp>
      <p:sp>
        <p:nvSpPr>
          <p:cNvPr id="8" name="Title 7">
            <a:extLst>
              <a:ext uri="{FF2B5EF4-FFF2-40B4-BE49-F238E27FC236}">
                <a16:creationId xmlns:a16="http://schemas.microsoft.com/office/drawing/2014/main" id="{889E00E0-2A4A-1134-7720-C9033998BD07}"/>
              </a:ext>
            </a:extLst>
          </p:cNvPr>
          <p:cNvSpPr>
            <a:spLocks noGrp="1"/>
          </p:cNvSpPr>
          <p:nvPr>
            <p:ph type="title"/>
          </p:nvPr>
        </p:nvSpPr>
        <p:spPr>
          <a:xfrm>
            <a:off x="1055941" y="873125"/>
            <a:ext cx="3942403" cy="524553"/>
          </a:xfrm>
        </p:spPr>
        <p:txBody>
          <a:bodyPr/>
          <a:lstStyle/>
          <a:p>
            <a:r>
              <a:rPr lang="en-AU"/>
              <a:t>Which career stage?</a:t>
            </a:r>
          </a:p>
        </p:txBody>
      </p:sp>
      <p:pic>
        <p:nvPicPr>
          <p:cNvPr id="4" name="Picture 3" descr="A cartoon of a person&#10;&#10;AI-generated content may be incorrect.">
            <a:extLst>
              <a:ext uri="{FF2B5EF4-FFF2-40B4-BE49-F238E27FC236}">
                <a16:creationId xmlns:a16="http://schemas.microsoft.com/office/drawing/2014/main" id="{EF16A710-E9A4-E0EB-9127-00651555CE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3596" y="1939575"/>
            <a:ext cx="1647126" cy="3319399"/>
          </a:xfrm>
          <a:prstGeom prst="rect">
            <a:avLst/>
          </a:prstGeom>
        </p:spPr>
      </p:pic>
    </p:spTree>
    <p:extLst>
      <p:ext uri="{BB962C8B-B14F-4D97-AF65-F5344CB8AC3E}">
        <p14:creationId xmlns:p14="http://schemas.microsoft.com/office/powerpoint/2010/main" val="27360130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7DE26FA-7A4C-889A-330E-A589BBB2C0CD}"/>
              </a:ext>
            </a:extLst>
          </p:cNvPr>
          <p:cNvSpPr>
            <a:spLocks noGrp="1"/>
          </p:cNvSpPr>
          <p:nvPr>
            <p:ph type="title"/>
          </p:nvPr>
        </p:nvSpPr>
        <p:spPr/>
        <p:txBody>
          <a:bodyPr/>
          <a:lstStyle/>
          <a:p>
            <a:r>
              <a:rPr lang="en-AU" noProof="0"/>
              <a:t>Learning objectives</a:t>
            </a:r>
          </a:p>
        </p:txBody>
      </p:sp>
      <p:sp>
        <p:nvSpPr>
          <p:cNvPr id="15" name="Text Placeholder 14">
            <a:extLst>
              <a:ext uri="{FF2B5EF4-FFF2-40B4-BE49-F238E27FC236}">
                <a16:creationId xmlns:a16="http://schemas.microsoft.com/office/drawing/2014/main" id="{0AA587C4-BBB3-0A21-2415-DA2930C1FB2C}"/>
              </a:ext>
            </a:extLst>
          </p:cNvPr>
          <p:cNvSpPr>
            <a:spLocks noGrp="1"/>
          </p:cNvSpPr>
          <p:nvPr>
            <p:ph type="body" sz="quarter" idx="20"/>
          </p:nvPr>
        </p:nvSpPr>
        <p:spPr/>
        <p:txBody>
          <a:bodyPr/>
          <a:lstStyle/>
          <a:p>
            <a:r>
              <a:rPr lang="en-AU" noProof="0"/>
              <a:t>OVERVIEW</a:t>
            </a:r>
          </a:p>
        </p:txBody>
      </p:sp>
      <p:sp>
        <p:nvSpPr>
          <p:cNvPr id="27" name="Text Placeholder 5">
            <a:extLst>
              <a:ext uri="{FF2B5EF4-FFF2-40B4-BE49-F238E27FC236}">
                <a16:creationId xmlns:a16="http://schemas.microsoft.com/office/drawing/2014/main" id="{9C8A5B2D-82A6-3B56-279F-25BEE782B594}"/>
              </a:ext>
            </a:extLst>
          </p:cNvPr>
          <p:cNvSpPr>
            <a:spLocks noGrp="1"/>
          </p:cNvSpPr>
          <p:nvPr>
            <p:ph type="body" sz="quarter" idx="11"/>
          </p:nvPr>
        </p:nvSpPr>
        <p:spPr>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4" name="Text Placeholder 3">
            <a:extLst>
              <a:ext uri="{FF2B5EF4-FFF2-40B4-BE49-F238E27FC236}">
                <a16:creationId xmlns:a16="http://schemas.microsoft.com/office/drawing/2014/main" id="{E739C747-E14E-5CC0-E10D-E2A614C7D2BF}"/>
              </a:ext>
            </a:extLst>
          </p:cNvPr>
          <p:cNvSpPr>
            <a:spLocks noGrp="1"/>
          </p:cNvSpPr>
          <p:nvPr>
            <p:ph type="body" idx="22"/>
          </p:nvPr>
        </p:nvSpPr>
        <p:spPr>
          <a:xfrm>
            <a:off x="7678737" y="3673875"/>
            <a:ext cx="3978276" cy="1821763"/>
          </a:xfrm>
        </p:spPr>
        <p:txBody>
          <a:bodyPr vert="horz" wrap="square" lIns="0" tIns="144000" rIns="0" bIns="0" rtlCol="0" anchor="t">
            <a:spAutoFit/>
          </a:bodyPr>
          <a:lstStyle/>
          <a:p>
            <a:pPr marL="342900" indent="-342900">
              <a:buClr>
                <a:schemeClr val="accent3"/>
              </a:buClr>
              <a:buFont typeface="Wingdings" pitchFamily="2" charset="2"/>
              <a:buChar char="§"/>
            </a:pPr>
            <a:r>
              <a:rPr lang="en-AU" sz="1400">
                <a:solidFill>
                  <a:schemeClr val="tx2"/>
                </a:solidFill>
                <a:latin typeface="Arial"/>
                <a:cs typeface="Arial"/>
              </a:rPr>
              <a:t>Worksheets</a:t>
            </a:r>
            <a:r>
              <a:rPr lang="en-AU" sz="1400" noProof="0">
                <a:solidFill>
                  <a:schemeClr val="tx2"/>
                </a:solidFill>
                <a:latin typeface="Arial"/>
                <a:cs typeface="Arial"/>
              </a:rPr>
              <a:t> for each of the activities listed above</a:t>
            </a:r>
          </a:p>
          <a:p>
            <a:pPr marL="342900" indent="-342900">
              <a:buClr>
                <a:schemeClr val="accent3"/>
              </a:buClr>
              <a:buFont typeface="Wingdings" pitchFamily="2" charset="2"/>
              <a:buChar char="§"/>
            </a:pPr>
            <a:r>
              <a:rPr lang="en-AU" sz="1400" noProof="0">
                <a:solidFill>
                  <a:schemeClr val="tx2"/>
                </a:solidFill>
                <a:latin typeface="Arial"/>
                <a:cs typeface="Arial"/>
              </a:rPr>
              <a:t>Your Career Factory: Career Blueprint</a:t>
            </a:r>
          </a:p>
          <a:p>
            <a:pPr marL="342900" indent="-342900">
              <a:buClr>
                <a:schemeClr val="accent3"/>
              </a:buClr>
              <a:buFont typeface="Wingdings" pitchFamily="2" charset="2"/>
              <a:buChar char="§"/>
            </a:pPr>
            <a:r>
              <a:rPr lang="en-AU" sz="1400">
                <a:solidFill>
                  <a:schemeClr val="tx2"/>
                </a:solidFill>
                <a:latin typeface="Arial"/>
                <a:cs typeface="Arial"/>
              </a:rPr>
              <a:t>Slide deck (with videos)</a:t>
            </a:r>
          </a:p>
          <a:p>
            <a:pPr marL="342900" indent="-342900">
              <a:buClr>
                <a:schemeClr val="accent3"/>
              </a:buClr>
              <a:buFont typeface="Wingdings" pitchFamily="2" charset="2"/>
              <a:buChar char="§"/>
            </a:pPr>
            <a:r>
              <a:rPr lang="en-AU" sz="1400" noProof="0">
                <a:solidFill>
                  <a:schemeClr val="tx2"/>
                </a:solidFill>
                <a:latin typeface="Arial"/>
                <a:cs typeface="Arial"/>
              </a:rPr>
              <a:t>More to explore</a:t>
            </a:r>
          </a:p>
          <a:p>
            <a:pPr marL="342900" indent="-342900">
              <a:buClr>
                <a:schemeClr val="accent3"/>
              </a:buClr>
              <a:buFont typeface="Wingdings" pitchFamily="2" charset="2"/>
              <a:buChar char="§"/>
            </a:pPr>
            <a:r>
              <a:rPr lang="en-AU" sz="1400" i="1">
                <a:solidFill>
                  <a:schemeClr val="tx2"/>
                </a:solidFill>
                <a:latin typeface="Arial"/>
                <a:cs typeface="Arial"/>
              </a:rPr>
              <a:t>Assessment Task 1</a:t>
            </a:r>
          </a:p>
        </p:txBody>
      </p:sp>
      <p:graphicFrame>
        <p:nvGraphicFramePr>
          <p:cNvPr id="19" name="Table 18">
            <a:extLst>
              <a:ext uri="{FF2B5EF4-FFF2-40B4-BE49-F238E27FC236}">
                <a16:creationId xmlns:a16="http://schemas.microsoft.com/office/drawing/2014/main" id="{00294EFF-F4EF-2DEE-F6ED-82B6D19980E1}"/>
              </a:ext>
            </a:extLst>
          </p:cNvPr>
          <p:cNvGraphicFramePr>
            <a:graphicFrameLocks noGrp="1"/>
          </p:cNvGraphicFramePr>
          <p:nvPr>
            <p:extLst>
              <p:ext uri="{D42A27DB-BD31-4B8C-83A1-F6EECF244321}">
                <p14:modId xmlns:p14="http://schemas.microsoft.com/office/powerpoint/2010/main" val="361306164"/>
              </p:ext>
            </p:extLst>
          </p:nvPr>
        </p:nvGraphicFramePr>
        <p:xfrm>
          <a:off x="1055688" y="1706839"/>
          <a:ext cx="4895850" cy="288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a:t>By the end of this lesson, you will be able to:</a:t>
                      </a:r>
                    </a:p>
                  </a:txBody>
                  <a:tcPr anchor="ctr"/>
                </a:tc>
                <a:extLst>
                  <a:ext uri="{0D108BD9-81ED-4DB2-BD59-A6C34878D82A}">
                    <a16:rowId xmlns:a16="http://schemas.microsoft.com/office/drawing/2014/main" val="479762216"/>
                  </a:ext>
                </a:extLst>
              </a:tr>
              <a:tr h="720000">
                <a:tc>
                  <a:txBody>
                    <a:bodyPr/>
                    <a:lstStyle/>
                    <a:p>
                      <a:pPr marL="0" lvl="0" indent="0" algn="l">
                        <a:lnSpc>
                          <a:spcPct val="100000"/>
                        </a:lnSpc>
                        <a:spcBef>
                          <a:spcPts val="0"/>
                        </a:spcBef>
                        <a:spcAft>
                          <a:spcPts val="0"/>
                        </a:spcAft>
                        <a:buNone/>
                      </a:pPr>
                      <a:r>
                        <a:rPr lang="en-AU" sz="1400" b="1" i="0" u="none" strike="noStrike" noProof="0">
                          <a:solidFill>
                            <a:srgbClr val="000000"/>
                          </a:solidFill>
                          <a:latin typeface="Arial"/>
                        </a:rPr>
                        <a:t>Explain</a:t>
                      </a:r>
                      <a:r>
                        <a:rPr lang="en-AU" sz="1400" b="0" i="0" u="none" strike="noStrike" noProof="0">
                          <a:solidFill>
                            <a:srgbClr val="000000"/>
                          </a:solidFill>
                          <a:latin typeface="Arial"/>
                        </a:rPr>
                        <a:t> how life and work goals can change at difference stage of life</a:t>
                      </a:r>
                      <a:endParaRPr lang="en-AU" sz="1400" noProof="0"/>
                    </a:p>
                  </a:txBody>
                  <a:tcPr anchor="ctr"/>
                </a:tc>
                <a:extLst>
                  <a:ext uri="{0D108BD9-81ED-4DB2-BD59-A6C34878D82A}">
                    <a16:rowId xmlns:a16="http://schemas.microsoft.com/office/drawing/2014/main" val="1484643887"/>
                  </a:ext>
                </a:extLst>
              </a:tr>
              <a:tr h="720000">
                <a:tc>
                  <a:txBody>
                    <a:bodyPr/>
                    <a:lstStyle/>
                    <a:p>
                      <a:pPr marL="0" indent="0">
                        <a:buFont typeface="+mj-lt"/>
                        <a:buNone/>
                      </a:pPr>
                      <a:r>
                        <a:rPr lang="en-AU" sz="1400" b="1" noProof="0">
                          <a:solidFill>
                            <a:schemeClr val="tx2"/>
                          </a:solidFill>
                        </a:rPr>
                        <a:t>Explain </a:t>
                      </a:r>
                      <a:r>
                        <a:rPr lang="en-AU" sz="1400" b="0" noProof="0">
                          <a:solidFill>
                            <a:schemeClr val="tx2"/>
                          </a:solidFill>
                        </a:rPr>
                        <a:t>how career development progresses across different life stages according to Super's Life-Span theory</a:t>
                      </a:r>
                    </a:p>
                  </a:txBody>
                  <a:tcPr anchor="ctr"/>
                </a:tc>
                <a:extLst>
                  <a:ext uri="{0D108BD9-81ED-4DB2-BD59-A6C34878D82A}">
                    <a16:rowId xmlns:a16="http://schemas.microsoft.com/office/drawing/2014/main" val="3284233155"/>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a:solidFill>
                            <a:schemeClr val="tx2"/>
                          </a:solidFill>
                        </a:rPr>
                        <a:t>Apply </a:t>
                      </a:r>
                      <a:r>
                        <a:rPr lang="en-AU" sz="1400" b="0" noProof="0">
                          <a:solidFill>
                            <a:schemeClr val="tx2"/>
                          </a:solidFill>
                        </a:rPr>
                        <a:t>reflective thinking strategies to evaluate career options and personal preferences</a:t>
                      </a:r>
                    </a:p>
                  </a:txBody>
                  <a:tcPr anchor="ctr"/>
                </a:tc>
                <a:extLst>
                  <a:ext uri="{0D108BD9-81ED-4DB2-BD59-A6C34878D82A}">
                    <a16:rowId xmlns:a16="http://schemas.microsoft.com/office/drawing/2014/main" val="3834917275"/>
                  </a:ext>
                </a:extLst>
              </a:tr>
            </a:tbl>
          </a:graphicData>
        </a:graphic>
      </p:graphicFrame>
      <p:sp>
        <p:nvSpPr>
          <p:cNvPr id="29" name="Text Placeholder 5">
            <a:extLst>
              <a:ext uri="{FF2B5EF4-FFF2-40B4-BE49-F238E27FC236}">
                <a16:creationId xmlns:a16="http://schemas.microsoft.com/office/drawing/2014/main" id="{3346035C-4719-2FD7-6D1E-507757C847E1}"/>
              </a:ext>
            </a:extLst>
          </p:cNvPr>
          <p:cNvSpPr txBox="1">
            <a:spLocks/>
          </p:cNvSpPr>
          <p:nvPr/>
        </p:nvSpPr>
        <p:spPr>
          <a:xfrm>
            <a:off x="7680325" y="3429000"/>
            <a:ext cx="1461939"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800" noProof="0">
                <a:solidFill>
                  <a:schemeClr val="accent3"/>
                </a:solidFill>
              </a:rPr>
              <a:t>RESOURCES</a:t>
            </a:r>
          </a:p>
        </p:txBody>
      </p:sp>
      <p:sp>
        <p:nvSpPr>
          <p:cNvPr id="8" name="Text Placeholder 7">
            <a:extLst>
              <a:ext uri="{FF2B5EF4-FFF2-40B4-BE49-F238E27FC236}">
                <a16:creationId xmlns:a16="http://schemas.microsoft.com/office/drawing/2014/main" id="{1C814709-0361-8ACC-1037-90E6F5C429B1}"/>
              </a:ext>
            </a:extLst>
          </p:cNvPr>
          <p:cNvSpPr>
            <a:spLocks noGrp="1"/>
          </p:cNvSpPr>
          <p:nvPr>
            <p:ph type="body" idx="1"/>
          </p:nvPr>
        </p:nvSpPr>
        <p:spPr>
          <a:xfrm>
            <a:off x="7697787" y="1907963"/>
            <a:ext cx="3978276" cy="661445"/>
          </a:xfrm>
        </p:spPr>
        <p:txBody>
          <a:bodyPr vert="horz" wrap="square" lIns="0" tIns="144000" rIns="0" bIns="0" rtlCol="0" anchor="t">
            <a:spAutoFit/>
          </a:bodyPr>
          <a:lstStyle/>
          <a:p>
            <a:pPr marL="342900" indent="-342900">
              <a:buClr>
                <a:schemeClr val="accent3"/>
              </a:buClr>
              <a:buFont typeface="Wingdings" pitchFamily="2" charset="2"/>
              <a:buChar char="§"/>
            </a:pPr>
            <a:r>
              <a:rPr lang="en-AU" sz="1400" noProof="0">
                <a:solidFill>
                  <a:schemeClr val="tx2"/>
                </a:solidFill>
                <a:latin typeface="Arial"/>
                <a:cs typeface="Arial"/>
              </a:rPr>
              <a:t>Career stages conveyor</a:t>
            </a:r>
          </a:p>
          <a:p>
            <a:pPr marL="342900" indent="-342900">
              <a:buClr>
                <a:schemeClr val="accent3"/>
              </a:buClr>
              <a:buFont typeface="Wingdings" pitchFamily="2" charset="2"/>
              <a:buChar char="§"/>
            </a:pPr>
            <a:r>
              <a:rPr lang="en-AU" sz="1400">
                <a:solidFill>
                  <a:schemeClr val="tx2"/>
                </a:solidFill>
                <a:latin typeface="Arial"/>
                <a:cs typeface="Arial"/>
              </a:rPr>
              <a:t>Career development interviews</a:t>
            </a:r>
            <a:endParaRPr lang="en-AU" sz="1400" noProof="0">
              <a:solidFill>
                <a:schemeClr val="tx2"/>
              </a:solidFill>
              <a:latin typeface="Arial"/>
              <a:cs typeface="Arial"/>
            </a:endParaRPr>
          </a:p>
        </p:txBody>
      </p:sp>
    </p:spTree>
    <p:extLst>
      <p:ext uri="{BB962C8B-B14F-4D97-AF65-F5344CB8AC3E}">
        <p14:creationId xmlns:p14="http://schemas.microsoft.com/office/powerpoint/2010/main" val="31107703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A25601DC-8DBE-E4BE-1744-5792241A59A6}"/>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60152D24-5894-FD57-7BD3-EB6F1DBFC9A8}"/>
              </a:ext>
            </a:extLst>
          </p:cNvPr>
          <p:cNvSpPr>
            <a:spLocks noGrp="1"/>
          </p:cNvSpPr>
          <p:nvPr>
            <p:ph type="body" sz="quarter" idx="20"/>
          </p:nvPr>
        </p:nvSpPr>
        <p:spPr>
          <a:xfrm>
            <a:off x="1055688" y="624947"/>
            <a:ext cx="3114168" cy="247554"/>
          </a:xfrm>
        </p:spPr>
        <p:txBody>
          <a:bodyPr/>
          <a:lstStyle/>
          <a:p>
            <a:r>
              <a:rPr lang="en-AU"/>
              <a:t>CAREER DEVELOPMENT AND PLANNING</a:t>
            </a:r>
          </a:p>
        </p:txBody>
      </p:sp>
      <p:sp>
        <p:nvSpPr>
          <p:cNvPr id="7" name="TextBox 6">
            <a:extLst>
              <a:ext uri="{FF2B5EF4-FFF2-40B4-BE49-F238E27FC236}">
                <a16:creationId xmlns:a16="http://schemas.microsoft.com/office/drawing/2014/main" id="{A5559AD1-CD06-F184-C95D-3862D4FB6BCE}"/>
              </a:ext>
            </a:extLst>
          </p:cNvPr>
          <p:cNvSpPr txBox="1"/>
          <p:nvPr/>
        </p:nvSpPr>
        <p:spPr>
          <a:xfrm>
            <a:off x="5292436" y="2397948"/>
            <a:ext cx="6096000" cy="2062103"/>
          </a:xfrm>
          <a:prstGeom prst="rect">
            <a:avLst/>
          </a:prstGeom>
          <a:noFill/>
        </p:spPr>
        <p:txBody>
          <a:bodyPr wrap="square">
            <a:spAutoFit/>
          </a:bodyPr>
          <a:lstStyle/>
          <a:p>
            <a:pPr algn="ctr"/>
            <a:r>
              <a:rPr lang="en-AU" sz="3200" b="1" noProof="0">
                <a:solidFill>
                  <a:schemeClr val="tx2"/>
                </a:solidFill>
              </a:rPr>
              <a:t>Alex </a:t>
            </a:r>
          </a:p>
          <a:p>
            <a:pPr algn="ctr"/>
            <a:r>
              <a:rPr lang="en-AU" sz="2400" b="1" noProof="0">
                <a:solidFill>
                  <a:schemeClr val="tx2"/>
                </a:solidFill>
              </a:rPr>
              <a:t>Working to secure a stable position in their chosen field, focusing on finding a good fit and advancing their career while balancing new responsibilities.</a:t>
            </a:r>
          </a:p>
        </p:txBody>
      </p:sp>
      <p:sp>
        <p:nvSpPr>
          <p:cNvPr id="9" name="Title 8">
            <a:extLst>
              <a:ext uri="{FF2B5EF4-FFF2-40B4-BE49-F238E27FC236}">
                <a16:creationId xmlns:a16="http://schemas.microsoft.com/office/drawing/2014/main" id="{3F89D991-1422-0023-67D9-AF655E6426BB}"/>
              </a:ext>
            </a:extLst>
          </p:cNvPr>
          <p:cNvSpPr>
            <a:spLocks noGrp="1"/>
          </p:cNvSpPr>
          <p:nvPr>
            <p:ph type="title"/>
          </p:nvPr>
        </p:nvSpPr>
        <p:spPr>
          <a:xfrm>
            <a:off x="1055941" y="873125"/>
            <a:ext cx="3942403" cy="524553"/>
          </a:xfrm>
        </p:spPr>
        <p:txBody>
          <a:bodyPr/>
          <a:lstStyle/>
          <a:p>
            <a:r>
              <a:rPr lang="en-AU"/>
              <a:t>Which career stage?</a:t>
            </a:r>
          </a:p>
        </p:txBody>
      </p:sp>
      <p:pic>
        <p:nvPicPr>
          <p:cNvPr id="2" name="Picture 1">
            <a:extLst>
              <a:ext uri="{FF2B5EF4-FFF2-40B4-BE49-F238E27FC236}">
                <a16:creationId xmlns:a16="http://schemas.microsoft.com/office/drawing/2014/main" id="{764E8274-7358-C2D5-97D1-67330118F5F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03596" y="2130965"/>
            <a:ext cx="1647126" cy="2936619"/>
          </a:xfrm>
          <a:prstGeom prst="rect">
            <a:avLst/>
          </a:prstGeom>
        </p:spPr>
      </p:pic>
    </p:spTree>
    <p:extLst>
      <p:ext uri="{BB962C8B-B14F-4D97-AF65-F5344CB8AC3E}">
        <p14:creationId xmlns:p14="http://schemas.microsoft.com/office/powerpoint/2010/main" val="36420105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89C01EF0-F4C5-CB06-AF01-5E9B667DBDC5}"/>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B02F5C9D-20C4-31DD-45C3-D33639E11F49}"/>
              </a:ext>
            </a:extLst>
          </p:cNvPr>
          <p:cNvSpPr>
            <a:spLocks noGrp="1"/>
          </p:cNvSpPr>
          <p:nvPr>
            <p:ph type="body" sz="quarter" idx="20"/>
          </p:nvPr>
        </p:nvSpPr>
        <p:spPr>
          <a:xfrm>
            <a:off x="1055688" y="624947"/>
            <a:ext cx="3114168" cy="247554"/>
          </a:xfrm>
        </p:spPr>
        <p:txBody>
          <a:bodyPr/>
          <a:lstStyle/>
          <a:p>
            <a:r>
              <a:rPr lang="en-AU"/>
              <a:t>CAREER DEVELOPMENT AND PLANNING</a:t>
            </a:r>
          </a:p>
        </p:txBody>
      </p:sp>
      <p:sp>
        <p:nvSpPr>
          <p:cNvPr id="7" name="TextBox 6">
            <a:extLst>
              <a:ext uri="{FF2B5EF4-FFF2-40B4-BE49-F238E27FC236}">
                <a16:creationId xmlns:a16="http://schemas.microsoft.com/office/drawing/2014/main" id="{233716BE-F5CE-C2D9-3F36-475A84B4CE77}"/>
              </a:ext>
            </a:extLst>
          </p:cNvPr>
          <p:cNvSpPr txBox="1"/>
          <p:nvPr/>
        </p:nvSpPr>
        <p:spPr>
          <a:xfrm>
            <a:off x="5292436" y="2397948"/>
            <a:ext cx="6096000" cy="3170099"/>
          </a:xfrm>
          <a:prstGeom prst="rect">
            <a:avLst/>
          </a:prstGeom>
          <a:noFill/>
        </p:spPr>
        <p:txBody>
          <a:bodyPr wrap="square">
            <a:spAutoFit/>
          </a:bodyPr>
          <a:lstStyle/>
          <a:p>
            <a:pPr algn="ctr"/>
            <a:r>
              <a:rPr lang="en-AU" sz="3200" b="1" noProof="0">
                <a:solidFill>
                  <a:schemeClr val="tx2"/>
                </a:solidFill>
              </a:rPr>
              <a:t>Alex </a:t>
            </a:r>
          </a:p>
          <a:p>
            <a:pPr algn="ctr"/>
            <a:r>
              <a:rPr lang="en-AU" sz="2400" b="1" noProof="0">
                <a:solidFill>
                  <a:schemeClr val="tx2"/>
                </a:solidFill>
              </a:rPr>
              <a:t>Working to secure a stable position in their chosen field, focusing on finding a good fit and advancing their career while balancing new responsibilities.</a:t>
            </a:r>
          </a:p>
          <a:p>
            <a:pPr algn="ctr"/>
            <a:endParaRPr lang="en-AU" sz="2400" b="1">
              <a:solidFill>
                <a:schemeClr val="tx2"/>
              </a:solidFill>
            </a:endParaRPr>
          </a:p>
          <a:p>
            <a:pPr algn="ctr"/>
            <a:r>
              <a:rPr lang="en-AU" sz="2400" b="1">
                <a:solidFill>
                  <a:schemeClr val="tx2"/>
                </a:solidFill>
              </a:rPr>
              <a:t>Career Stage: </a:t>
            </a:r>
          </a:p>
          <a:p>
            <a:pPr algn="ctr"/>
            <a:r>
              <a:rPr lang="en-AU" sz="2400" b="1">
                <a:solidFill>
                  <a:schemeClr val="tx2"/>
                </a:solidFill>
              </a:rPr>
              <a:t>Exploration</a:t>
            </a:r>
            <a:endParaRPr lang="en-AU" sz="2400" b="1" noProof="0">
              <a:solidFill>
                <a:schemeClr val="tx2"/>
              </a:solidFill>
            </a:endParaRPr>
          </a:p>
        </p:txBody>
      </p:sp>
      <p:sp>
        <p:nvSpPr>
          <p:cNvPr id="9" name="Title 8">
            <a:extLst>
              <a:ext uri="{FF2B5EF4-FFF2-40B4-BE49-F238E27FC236}">
                <a16:creationId xmlns:a16="http://schemas.microsoft.com/office/drawing/2014/main" id="{8EC7917F-69CB-7E59-1026-1569C6E1F21D}"/>
              </a:ext>
            </a:extLst>
          </p:cNvPr>
          <p:cNvSpPr>
            <a:spLocks noGrp="1"/>
          </p:cNvSpPr>
          <p:nvPr>
            <p:ph type="title"/>
          </p:nvPr>
        </p:nvSpPr>
        <p:spPr>
          <a:xfrm>
            <a:off x="1055941" y="873125"/>
            <a:ext cx="3942403" cy="524553"/>
          </a:xfrm>
        </p:spPr>
        <p:txBody>
          <a:bodyPr/>
          <a:lstStyle/>
          <a:p>
            <a:r>
              <a:rPr lang="en-AU"/>
              <a:t>Which career stage?</a:t>
            </a:r>
          </a:p>
        </p:txBody>
      </p:sp>
      <p:pic>
        <p:nvPicPr>
          <p:cNvPr id="2" name="Picture 1">
            <a:extLst>
              <a:ext uri="{FF2B5EF4-FFF2-40B4-BE49-F238E27FC236}">
                <a16:creationId xmlns:a16="http://schemas.microsoft.com/office/drawing/2014/main" id="{9FC235D2-76F3-A6D9-8FCE-9B42E2FAF60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03596" y="2130965"/>
            <a:ext cx="1647126" cy="2936619"/>
          </a:xfrm>
          <a:prstGeom prst="rect">
            <a:avLst/>
          </a:prstGeom>
        </p:spPr>
      </p:pic>
    </p:spTree>
    <p:extLst>
      <p:ext uri="{BB962C8B-B14F-4D97-AF65-F5344CB8AC3E}">
        <p14:creationId xmlns:p14="http://schemas.microsoft.com/office/powerpoint/2010/main" val="1678470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a:extLst>
            <a:ext uri="{FF2B5EF4-FFF2-40B4-BE49-F238E27FC236}">
              <a16:creationId xmlns:a16="http://schemas.microsoft.com/office/drawing/2014/main" id="{302D5DE3-9311-BBB7-724D-A722A92EF91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6E5DD773-39C0-F248-BD28-D48F126A266D}"/>
              </a:ext>
            </a:extLst>
          </p:cNvPr>
          <p:cNvSpPr>
            <a:spLocks noGrp="1"/>
          </p:cNvSpPr>
          <p:nvPr>
            <p:ph type="body" sz="quarter" idx="20"/>
          </p:nvPr>
        </p:nvSpPr>
        <p:spPr>
          <a:xfrm>
            <a:off x="1055688" y="624947"/>
            <a:ext cx="3114168" cy="247554"/>
          </a:xfrm>
        </p:spPr>
        <p:txBody>
          <a:bodyPr/>
          <a:lstStyle/>
          <a:p>
            <a:r>
              <a:rPr lang="en-AU"/>
              <a:t>CAREER DEVELOPMENT AND PLANNING</a:t>
            </a:r>
          </a:p>
        </p:txBody>
      </p:sp>
      <p:sp>
        <p:nvSpPr>
          <p:cNvPr id="7" name="TextBox 6">
            <a:extLst>
              <a:ext uri="{FF2B5EF4-FFF2-40B4-BE49-F238E27FC236}">
                <a16:creationId xmlns:a16="http://schemas.microsoft.com/office/drawing/2014/main" id="{F62BF2F4-335C-7B36-5A5F-BE42C99638F5}"/>
              </a:ext>
            </a:extLst>
          </p:cNvPr>
          <p:cNvSpPr txBox="1"/>
          <p:nvPr/>
        </p:nvSpPr>
        <p:spPr>
          <a:xfrm>
            <a:off x="5292436" y="2397948"/>
            <a:ext cx="6096000" cy="2062103"/>
          </a:xfrm>
          <a:prstGeom prst="rect">
            <a:avLst/>
          </a:prstGeom>
          <a:noFill/>
        </p:spPr>
        <p:txBody>
          <a:bodyPr wrap="square">
            <a:spAutoFit/>
          </a:bodyPr>
          <a:lstStyle/>
          <a:p>
            <a:pPr algn="ctr"/>
            <a:r>
              <a:rPr lang="en-AU" sz="3200" b="1">
                <a:solidFill>
                  <a:schemeClr val="tx2"/>
                </a:solidFill>
              </a:rPr>
              <a:t>Sam</a:t>
            </a:r>
            <a:endParaRPr lang="en-AU" sz="3200" b="1" noProof="0">
              <a:solidFill>
                <a:schemeClr val="tx2"/>
              </a:solidFill>
            </a:endParaRPr>
          </a:p>
          <a:p>
            <a:pPr algn="ctr"/>
            <a:r>
              <a:rPr lang="en-AU" sz="2400" b="1" i="0" noProof="0">
                <a:solidFill>
                  <a:schemeClr val="tx2"/>
                </a:solidFill>
                <a:effectLst/>
                <a:latin typeface="+mj-lt"/>
              </a:rPr>
              <a:t>Preserving career accomplishments while updating skills to remain competitive. Potentially reassessing career satisfaction and life balance.</a:t>
            </a:r>
            <a:endParaRPr lang="en-AU" sz="2400" b="1" noProof="0">
              <a:solidFill>
                <a:schemeClr val="tx2"/>
              </a:solidFill>
              <a:latin typeface="+mj-lt"/>
            </a:endParaRPr>
          </a:p>
        </p:txBody>
      </p:sp>
      <p:sp>
        <p:nvSpPr>
          <p:cNvPr id="6" name="Title 5">
            <a:extLst>
              <a:ext uri="{FF2B5EF4-FFF2-40B4-BE49-F238E27FC236}">
                <a16:creationId xmlns:a16="http://schemas.microsoft.com/office/drawing/2014/main" id="{0868532B-D81A-D711-43CA-D5255FF90AF6}"/>
              </a:ext>
            </a:extLst>
          </p:cNvPr>
          <p:cNvSpPr>
            <a:spLocks noGrp="1"/>
          </p:cNvSpPr>
          <p:nvPr>
            <p:ph type="title"/>
          </p:nvPr>
        </p:nvSpPr>
        <p:spPr>
          <a:xfrm>
            <a:off x="1055941" y="873125"/>
            <a:ext cx="3942403" cy="524553"/>
          </a:xfrm>
        </p:spPr>
        <p:txBody>
          <a:bodyPr/>
          <a:lstStyle/>
          <a:p>
            <a:r>
              <a:rPr lang="en-AU"/>
              <a:t>Which career stage?</a:t>
            </a:r>
          </a:p>
        </p:txBody>
      </p:sp>
      <p:pic>
        <p:nvPicPr>
          <p:cNvPr id="2" name="Picture 1">
            <a:extLst>
              <a:ext uri="{FF2B5EF4-FFF2-40B4-BE49-F238E27FC236}">
                <a16:creationId xmlns:a16="http://schemas.microsoft.com/office/drawing/2014/main" id="{FE9A33CD-5428-4F72-F8B3-B71462F8319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24079" y="1939575"/>
            <a:ext cx="1606160" cy="3319399"/>
          </a:xfrm>
          <a:prstGeom prst="rect">
            <a:avLst/>
          </a:prstGeom>
        </p:spPr>
      </p:pic>
    </p:spTree>
    <p:extLst>
      <p:ext uri="{BB962C8B-B14F-4D97-AF65-F5344CB8AC3E}">
        <p14:creationId xmlns:p14="http://schemas.microsoft.com/office/powerpoint/2010/main" val="18814444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a:extLst>
            <a:ext uri="{FF2B5EF4-FFF2-40B4-BE49-F238E27FC236}">
              <a16:creationId xmlns:a16="http://schemas.microsoft.com/office/drawing/2014/main" id="{42DDB8E0-4B6A-2DCD-565A-5976FD4B5EC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01E2360-5B1C-D602-F245-38D36D4A784B}"/>
              </a:ext>
            </a:extLst>
          </p:cNvPr>
          <p:cNvSpPr>
            <a:spLocks noGrp="1"/>
          </p:cNvSpPr>
          <p:nvPr>
            <p:ph type="body" sz="quarter" idx="20"/>
          </p:nvPr>
        </p:nvSpPr>
        <p:spPr>
          <a:xfrm>
            <a:off x="1055688" y="624947"/>
            <a:ext cx="3114168" cy="247554"/>
          </a:xfrm>
        </p:spPr>
        <p:txBody>
          <a:bodyPr/>
          <a:lstStyle/>
          <a:p>
            <a:r>
              <a:rPr lang="en-AU"/>
              <a:t>CAREER DEVELOPMENT AND PLANNING</a:t>
            </a:r>
          </a:p>
        </p:txBody>
      </p:sp>
      <p:sp>
        <p:nvSpPr>
          <p:cNvPr id="7" name="TextBox 6">
            <a:extLst>
              <a:ext uri="{FF2B5EF4-FFF2-40B4-BE49-F238E27FC236}">
                <a16:creationId xmlns:a16="http://schemas.microsoft.com/office/drawing/2014/main" id="{CC79E2C1-A2DE-E170-24C8-D3C4E7EA9FC5}"/>
              </a:ext>
            </a:extLst>
          </p:cNvPr>
          <p:cNvSpPr txBox="1"/>
          <p:nvPr/>
        </p:nvSpPr>
        <p:spPr>
          <a:xfrm>
            <a:off x="5292436" y="2397948"/>
            <a:ext cx="6096000" cy="3170099"/>
          </a:xfrm>
          <a:prstGeom prst="rect">
            <a:avLst/>
          </a:prstGeom>
          <a:noFill/>
        </p:spPr>
        <p:txBody>
          <a:bodyPr wrap="square">
            <a:spAutoFit/>
          </a:bodyPr>
          <a:lstStyle/>
          <a:p>
            <a:pPr algn="ctr"/>
            <a:r>
              <a:rPr lang="en-AU" sz="3200" b="1">
                <a:solidFill>
                  <a:schemeClr val="tx2"/>
                </a:solidFill>
              </a:rPr>
              <a:t>Sam</a:t>
            </a:r>
            <a:endParaRPr lang="en-AU" sz="3200" b="1" noProof="0">
              <a:solidFill>
                <a:schemeClr val="tx2"/>
              </a:solidFill>
            </a:endParaRPr>
          </a:p>
          <a:p>
            <a:pPr algn="ctr"/>
            <a:r>
              <a:rPr lang="en-AU" sz="2400" b="1" i="0" noProof="0">
                <a:solidFill>
                  <a:schemeClr val="tx2"/>
                </a:solidFill>
                <a:effectLst/>
                <a:latin typeface="+mj-lt"/>
              </a:rPr>
              <a:t>Preserving career accomplishments while updating skills to remain competitive. Potentially reassessing career satisfaction and life balance.</a:t>
            </a:r>
          </a:p>
          <a:p>
            <a:pPr algn="ctr"/>
            <a:endParaRPr lang="en-AU" sz="2400" b="1">
              <a:solidFill>
                <a:schemeClr val="tx2"/>
              </a:solidFill>
              <a:latin typeface="+mj-lt"/>
            </a:endParaRPr>
          </a:p>
          <a:p>
            <a:pPr algn="ctr"/>
            <a:r>
              <a:rPr lang="en-AU" sz="2400" b="1">
                <a:solidFill>
                  <a:schemeClr val="tx2"/>
                </a:solidFill>
              </a:rPr>
              <a:t>Career Stage: </a:t>
            </a:r>
          </a:p>
          <a:p>
            <a:pPr algn="ctr"/>
            <a:r>
              <a:rPr lang="en-AU" sz="2400" b="1">
                <a:solidFill>
                  <a:schemeClr val="tx2"/>
                </a:solidFill>
              </a:rPr>
              <a:t>Maintenance</a:t>
            </a:r>
            <a:endParaRPr lang="en-AU" sz="2400" b="1" noProof="0">
              <a:solidFill>
                <a:schemeClr val="tx2"/>
              </a:solidFill>
              <a:latin typeface="+mj-lt"/>
            </a:endParaRPr>
          </a:p>
        </p:txBody>
      </p:sp>
      <p:sp>
        <p:nvSpPr>
          <p:cNvPr id="6" name="Title 5">
            <a:extLst>
              <a:ext uri="{FF2B5EF4-FFF2-40B4-BE49-F238E27FC236}">
                <a16:creationId xmlns:a16="http://schemas.microsoft.com/office/drawing/2014/main" id="{D9676DE5-4795-4508-2BB5-8DC410CF344E}"/>
              </a:ext>
            </a:extLst>
          </p:cNvPr>
          <p:cNvSpPr>
            <a:spLocks noGrp="1"/>
          </p:cNvSpPr>
          <p:nvPr>
            <p:ph type="title"/>
          </p:nvPr>
        </p:nvSpPr>
        <p:spPr>
          <a:xfrm>
            <a:off x="1055941" y="873125"/>
            <a:ext cx="3942403" cy="524553"/>
          </a:xfrm>
        </p:spPr>
        <p:txBody>
          <a:bodyPr/>
          <a:lstStyle/>
          <a:p>
            <a:r>
              <a:rPr lang="en-AU"/>
              <a:t>Which career stage?</a:t>
            </a:r>
          </a:p>
        </p:txBody>
      </p:sp>
      <p:pic>
        <p:nvPicPr>
          <p:cNvPr id="2" name="Picture 1">
            <a:extLst>
              <a:ext uri="{FF2B5EF4-FFF2-40B4-BE49-F238E27FC236}">
                <a16:creationId xmlns:a16="http://schemas.microsoft.com/office/drawing/2014/main" id="{C096DB3D-197E-E1DF-4FEF-CE178836531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24079" y="1939575"/>
            <a:ext cx="1606160" cy="3319399"/>
          </a:xfrm>
          <a:prstGeom prst="rect">
            <a:avLst/>
          </a:prstGeom>
        </p:spPr>
      </p:pic>
    </p:spTree>
    <p:extLst>
      <p:ext uri="{BB962C8B-B14F-4D97-AF65-F5344CB8AC3E}">
        <p14:creationId xmlns:p14="http://schemas.microsoft.com/office/powerpoint/2010/main" val="5388961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ED774662-E627-A10C-9CAB-BFED39DBB4F4}"/>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86CCC8CD-AB12-5C03-51E8-7AE34CC9906E}"/>
              </a:ext>
            </a:extLst>
          </p:cNvPr>
          <p:cNvSpPr>
            <a:spLocks noGrp="1"/>
          </p:cNvSpPr>
          <p:nvPr>
            <p:ph type="body" sz="quarter" idx="20"/>
          </p:nvPr>
        </p:nvSpPr>
        <p:spPr>
          <a:xfrm>
            <a:off x="1055688" y="624947"/>
            <a:ext cx="3114168" cy="247554"/>
          </a:xfrm>
        </p:spPr>
        <p:txBody>
          <a:bodyPr/>
          <a:lstStyle/>
          <a:p>
            <a:r>
              <a:rPr lang="en-AU"/>
              <a:t>CAREER DEVELOPMENT AND PLANNING</a:t>
            </a:r>
          </a:p>
        </p:txBody>
      </p:sp>
      <p:sp>
        <p:nvSpPr>
          <p:cNvPr id="7" name="TextBox 6">
            <a:extLst>
              <a:ext uri="{FF2B5EF4-FFF2-40B4-BE49-F238E27FC236}">
                <a16:creationId xmlns:a16="http://schemas.microsoft.com/office/drawing/2014/main" id="{B702C776-638B-B6A4-E9E1-1A3E6C8897FE}"/>
              </a:ext>
            </a:extLst>
          </p:cNvPr>
          <p:cNvSpPr txBox="1"/>
          <p:nvPr/>
        </p:nvSpPr>
        <p:spPr>
          <a:xfrm>
            <a:off x="5292436" y="2397948"/>
            <a:ext cx="6096000" cy="2062103"/>
          </a:xfrm>
          <a:prstGeom prst="rect">
            <a:avLst/>
          </a:prstGeom>
          <a:noFill/>
        </p:spPr>
        <p:txBody>
          <a:bodyPr wrap="square">
            <a:spAutoFit/>
          </a:bodyPr>
          <a:lstStyle/>
          <a:p>
            <a:pPr algn="ctr"/>
            <a:r>
              <a:rPr lang="en-AU" sz="3200" b="1" noProof="0">
                <a:solidFill>
                  <a:schemeClr val="tx2"/>
                </a:solidFill>
              </a:rPr>
              <a:t> Li</a:t>
            </a:r>
          </a:p>
          <a:p>
            <a:pPr algn="ctr"/>
            <a:r>
              <a:rPr lang="en-AU" sz="2400" b="1" i="0" noProof="0">
                <a:solidFill>
                  <a:schemeClr val="tx2"/>
                </a:solidFill>
                <a:effectLst/>
                <a:latin typeface="+mj-lt"/>
              </a:rPr>
              <a:t>Gradually shifting focus from work to planning for reduced work activity, preparing for retirement and developing new interests outside employment.</a:t>
            </a:r>
          </a:p>
        </p:txBody>
      </p:sp>
      <p:sp>
        <p:nvSpPr>
          <p:cNvPr id="8" name="Title 7">
            <a:extLst>
              <a:ext uri="{FF2B5EF4-FFF2-40B4-BE49-F238E27FC236}">
                <a16:creationId xmlns:a16="http://schemas.microsoft.com/office/drawing/2014/main" id="{FDB044BC-09C5-F0F0-E030-98FB531B7765}"/>
              </a:ext>
            </a:extLst>
          </p:cNvPr>
          <p:cNvSpPr>
            <a:spLocks noGrp="1"/>
          </p:cNvSpPr>
          <p:nvPr>
            <p:ph type="title"/>
          </p:nvPr>
        </p:nvSpPr>
        <p:spPr>
          <a:xfrm>
            <a:off x="1055941" y="873125"/>
            <a:ext cx="3942403" cy="524553"/>
          </a:xfrm>
        </p:spPr>
        <p:txBody>
          <a:bodyPr/>
          <a:lstStyle/>
          <a:p>
            <a:r>
              <a:rPr lang="en-AU"/>
              <a:t>Which career stage?</a:t>
            </a:r>
          </a:p>
        </p:txBody>
      </p:sp>
      <p:pic>
        <p:nvPicPr>
          <p:cNvPr id="2" name="Picture 1">
            <a:extLst>
              <a:ext uri="{FF2B5EF4-FFF2-40B4-BE49-F238E27FC236}">
                <a16:creationId xmlns:a16="http://schemas.microsoft.com/office/drawing/2014/main" id="{C72BE9D1-6DB9-9984-3524-99F63ED7728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033137" y="1939575"/>
            <a:ext cx="1388044" cy="3319399"/>
          </a:xfrm>
          <a:prstGeom prst="rect">
            <a:avLst/>
          </a:prstGeom>
        </p:spPr>
      </p:pic>
    </p:spTree>
    <p:extLst>
      <p:ext uri="{BB962C8B-B14F-4D97-AF65-F5344CB8AC3E}">
        <p14:creationId xmlns:p14="http://schemas.microsoft.com/office/powerpoint/2010/main" val="11645719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CB0C1EEE-E98A-E714-C70B-ABE4E45490CD}"/>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B302BDA4-4A35-58FB-C5E9-8F4106351B69}"/>
              </a:ext>
            </a:extLst>
          </p:cNvPr>
          <p:cNvSpPr>
            <a:spLocks noGrp="1"/>
          </p:cNvSpPr>
          <p:nvPr>
            <p:ph type="body" sz="quarter" idx="20"/>
          </p:nvPr>
        </p:nvSpPr>
        <p:spPr>
          <a:xfrm>
            <a:off x="1055688" y="624947"/>
            <a:ext cx="3114168" cy="247554"/>
          </a:xfrm>
        </p:spPr>
        <p:txBody>
          <a:bodyPr/>
          <a:lstStyle/>
          <a:p>
            <a:r>
              <a:rPr lang="en-AU"/>
              <a:t>CAREER DEVELOPMENT AND PLANNING</a:t>
            </a:r>
          </a:p>
        </p:txBody>
      </p:sp>
      <p:sp>
        <p:nvSpPr>
          <p:cNvPr id="7" name="TextBox 6">
            <a:extLst>
              <a:ext uri="{FF2B5EF4-FFF2-40B4-BE49-F238E27FC236}">
                <a16:creationId xmlns:a16="http://schemas.microsoft.com/office/drawing/2014/main" id="{EE804A8E-0B0E-A378-2669-9A13FB413200}"/>
              </a:ext>
            </a:extLst>
          </p:cNvPr>
          <p:cNvSpPr txBox="1"/>
          <p:nvPr/>
        </p:nvSpPr>
        <p:spPr>
          <a:xfrm>
            <a:off x="5292436" y="2397948"/>
            <a:ext cx="6096000" cy="3170099"/>
          </a:xfrm>
          <a:prstGeom prst="rect">
            <a:avLst/>
          </a:prstGeom>
          <a:noFill/>
        </p:spPr>
        <p:txBody>
          <a:bodyPr wrap="square">
            <a:spAutoFit/>
          </a:bodyPr>
          <a:lstStyle/>
          <a:p>
            <a:pPr algn="ctr"/>
            <a:r>
              <a:rPr lang="en-AU" sz="3200" b="1" noProof="0">
                <a:solidFill>
                  <a:schemeClr val="tx2"/>
                </a:solidFill>
              </a:rPr>
              <a:t> Li</a:t>
            </a:r>
          </a:p>
          <a:p>
            <a:pPr algn="ctr"/>
            <a:r>
              <a:rPr lang="en-AU" sz="2400" b="1" i="0" noProof="0">
                <a:solidFill>
                  <a:schemeClr val="tx2"/>
                </a:solidFill>
                <a:effectLst/>
                <a:latin typeface="+mj-lt"/>
              </a:rPr>
              <a:t>Gradually shifting focus from work to planning for reduced work activity, preparing for retirement and developing new interests outside employment.</a:t>
            </a:r>
          </a:p>
          <a:p>
            <a:pPr algn="ctr"/>
            <a:endParaRPr lang="en-AU" sz="2400" b="1">
              <a:solidFill>
                <a:schemeClr val="tx2"/>
              </a:solidFill>
            </a:endParaRPr>
          </a:p>
          <a:p>
            <a:pPr algn="ctr"/>
            <a:r>
              <a:rPr lang="en-AU" sz="2400" b="1">
                <a:solidFill>
                  <a:schemeClr val="tx2"/>
                </a:solidFill>
              </a:rPr>
              <a:t>Career Stage: </a:t>
            </a:r>
          </a:p>
          <a:p>
            <a:pPr algn="ctr"/>
            <a:r>
              <a:rPr lang="en-AU" sz="2400" b="1">
                <a:solidFill>
                  <a:schemeClr val="tx2"/>
                </a:solidFill>
              </a:rPr>
              <a:t>Disengagement</a:t>
            </a:r>
          </a:p>
        </p:txBody>
      </p:sp>
      <p:sp>
        <p:nvSpPr>
          <p:cNvPr id="8" name="Title 7">
            <a:extLst>
              <a:ext uri="{FF2B5EF4-FFF2-40B4-BE49-F238E27FC236}">
                <a16:creationId xmlns:a16="http://schemas.microsoft.com/office/drawing/2014/main" id="{91891BC6-4D7F-54B1-D7AB-369E2875B538}"/>
              </a:ext>
            </a:extLst>
          </p:cNvPr>
          <p:cNvSpPr>
            <a:spLocks noGrp="1"/>
          </p:cNvSpPr>
          <p:nvPr>
            <p:ph type="title"/>
          </p:nvPr>
        </p:nvSpPr>
        <p:spPr>
          <a:xfrm>
            <a:off x="1055941" y="873125"/>
            <a:ext cx="3942403" cy="524553"/>
          </a:xfrm>
        </p:spPr>
        <p:txBody>
          <a:bodyPr/>
          <a:lstStyle/>
          <a:p>
            <a:r>
              <a:rPr lang="en-AU"/>
              <a:t>Which career stage?</a:t>
            </a:r>
          </a:p>
        </p:txBody>
      </p:sp>
      <p:pic>
        <p:nvPicPr>
          <p:cNvPr id="2" name="Picture 1">
            <a:extLst>
              <a:ext uri="{FF2B5EF4-FFF2-40B4-BE49-F238E27FC236}">
                <a16:creationId xmlns:a16="http://schemas.microsoft.com/office/drawing/2014/main" id="{9926DC1C-8640-72A1-D082-FD4971196CA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033137" y="1939575"/>
            <a:ext cx="1388044" cy="3319399"/>
          </a:xfrm>
          <a:prstGeom prst="rect">
            <a:avLst/>
          </a:prstGeom>
        </p:spPr>
      </p:pic>
    </p:spTree>
    <p:extLst>
      <p:ext uri="{BB962C8B-B14F-4D97-AF65-F5344CB8AC3E}">
        <p14:creationId xmlns:p14="http://schemas.microsoft.com/office/powerpoint/2010/main" val="1459205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5B414F12-A974-5450-35A1-5444CC331AAD}"/>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7B3A0D46-C32A-4B7A-B6A3-C9CDBE3085BE}"/>
              </a:ext>
            </a:extLst>
          </p:cNvPr>
          <p:cNvSpPr>
            <a:spLocks noGrp="1"/>
          </p:cNvSpPr>
          <p:nvPr>
            <p:ph type="body" sz="quarter" idx="20"/>
          </p:nvPr>
        </p:nvSpPr>
        <p:spPr>
          <a:xfrm>
            <a:off x="1055688" y="624947"/>
            <a:ext cx="3114168" cy="247554"/>
          </a:xfrm>
        </p:spPr>
        <p:txBody>
          <a:bodyPr/>
          <a:lstStyle/>
          <a:p>
            <a:r>
              <a:rPr lang="en-AU"/>
              <a:t>CAREER DEVELOPMENT AND PLANNING</a:t>
            </a:r>
          </a:p>
        </p:txBody>
      </p:sp>
      <p:sp>
        <p:nvSpPr>
          <p:cNvPr id="7" name="TextBox 6">
            <a:extLst>
              <a:ext uri="{FF2B5EF4-FFF2-40B4-BE49-F238E27FC236}">
                <a16:creationId xmlns:a16="http://schemas.microsoft.com/office/drawing/2014/main" id="{02884612-0C00-AD45-93E2-0B81526BB614}"/>
              </a:ext>
            </a:extLst>
          </p:cNvPr>
          <p:cNvSpPr txBox="1"/>
          <p:nvPr/>
        </p:nvSpPr>
        <p:spPr>
          <a:xfrm>
            <a:off x="5292436" y="2397948"/>
            <a:ext cx="6096000" cy="2062103"/>
          </a:xfrm>
          <a:prstGeom prst="rect">
            <a:avLst/>
          </a:prstGeom>
          <a:noFill/>
        </p:spPr>
        <p:txBody>
          <a:bodyPr wrap="square">
            <a:spAutoFit/>
          </a:bodyPr>
          <a:lstStyle/>
          <a:p>
            <a:pPr algn="ctr"/>
            <a:r>
              <a:rPr lang="en-AU" sz="3200" b="1" noProof="0">
                <a:solidFill>
                  <a:schemeClr val="tx2"/>
                </a:solidFill>
              </a:rPr>
              <a:t>Eden</a:t>
            </a:r>
          </a:p>
          <a:p>
            <a:pPr algn="ctr"/>
            <a:r>
              <a:rPr lang="en-AU" sz="2400" b="1" i="0" noProof="0">
                <a:solidFill>
                  <a:schemeClr val="tx2"/>
                </a:solidFill>
                <a:effectLst/>
                <a:latin typeface="+mj-lt"/>
              </a:rPr>
              <a:t>Balancing multiple project roles, pursuing additional certifications, and exploring potential career shifts while managing family responsibilities.</a:t>
            </a:r>
          </a:p>
        </p:txBody>
      </p:sp>
      <p:sp>
        <p:nvSpPr>
          <p:cNvPr id="8" name="Title 7">
            <a:extLst>
              <a:ext uri="{FF2B5EF4-FFF2-40B4-BE49-F238E27FC236}">
                <a16:creationId xmlns:a16="http://schemas.microsoft.com/office/drawing/2014/main" id="{7BBB6E8E-C0CF-4624-0BFC-3E2E8B43A73C}"/>
              </a:ext>
            </a:extLst>
          </p:cNvPr>
          <p:cNvSpPr>
            <a:spLocks noGrp="1"/>
          </p:cNvSpPr>
          <p:nvPr>
            <p:ph type="title"/>
          </p:nvPr>
        </p:nvSpPr>
        <p:spPr>
          <a:xfrm>
            <a:off x="1055941" y="873125"/>
            <a:ext cx="3942403" cy="524553"/>
          </a:xfrm>
        </p:spPr>
        <p:txBody>
          <a:bodyPr/>
          <a:lstStyle/>
          <a:p>
            <a:r>
              <a:rPr lang="en-AU"/>
              <a:t>Which career stage?</a:t>
            </a:r>
          </a:p>
        </p:txBody>
      </p:sp>
      <p:pic>
        <p:nvPicPr>
          <p:cNvPr id="2" name="Picture 1">
            <a:extLst>
              <a:ext uri="{FF2B5EF4-FFF2-40B4-BE49-F238E27FC236}">
                <a16:creationId xmlns:a16="http://schemas.microsoft.com/office/drawing/2014/main" id="{9A05EEEA-D1C5-FF05-311D-FA6AFAD6773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03596" y="1991194"/>
            <a:ext cx="1647126" cy="3216161"/>
          </a:xfrm>
          <a:prstGeom prst="rect">
            <a:avLst/>
          </a:prstGeom>
        </p:spPr>
      </p:pic>
    </p:spTree>
    <p:extLst>
      <p:ext uri="{BB962C8B-B14F-4D97-AF65-F5344CB8AC3E}">
        <p14:creationId xmlns:p14="http://schemas.microsoft.com/office/powerpoint/2010/main" val="15798913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9C9F7F90-A631-B585-DBCD-969AA925A76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BE7D9B6D-3520-D951-18B5-F08B2AFCDB55}"/>
              </a:ext>
            </a:extLst>
          </p:cNvPr>
          <p:cNvSpPr>
            <a:spLocks noGrp="1"/>
          </p:cNvSpPr>
          <p:nvPr>
            <p:ph type="body" sz="quarter" idx="20"/>
          </p:nvPr>
        </p:nvSpPr>
        <p:spPr>
          <a:xfrm>
            <a:off x="1055688" y="624947"/>
            <a:ext cx="3114168" cy="247554"/>
          </a:xfrm>
        </p:spPr>
        <p:txBody>
          <a:bodyPr/>
          <a:lstStyle/>
          <a:p>
            <a:r>
              <a:rPr lang="en-AU"/>
              <a:t>CAREER DEVELOPMENT AND PLANNING</a:t>
            </a:r>
          </a:p>
        </p:txBody>
      </p:sp>
      <p:sp>
        <p:nvSpPr>
          <p:cNvPr id="7" name="TextBox 6">
            <a:extLst>
              <a:ext uri="{FF2B5EF4-FFF2-40B4-BE49-F238E27FC236}">
                <a16:creationId xmlns:a16="http://schemas.microsoft.com/office/drawing/2014/main" id="{8FD26033-1D1C-4980-B32C-516927ED3B68}"/>
              </a:ext>
            </a:extLst>
          </p:cNvPr>
          <p:cNvSpPr txBox="1"/>
          <p:nvPr/>
        </p:nvSpPr>
        <p:spPr>
          <a:xfrm>
            <a:off x="5292436" y="2397948"/>
            <a:ext cx="6096000" cy="3170099"/>
          </a:xfrm>
          <a:prstGeom prst="rect">
            <a:avLst/>
          </a:prstGeom>
          <a:noFill/>
        </p:spPr>
        <p:txBody>
          <a:bodyPr wrap="square">
            <a:spAutoFit/>
          </a:bodyPr>
          <a:lstStyle/>
          <a:p>
            <a:pPr algn="ctr"/>
            <a:r>
              <a:rPr lang="en-AU" sz="3200" b="1" noProof="0">
                <a:solidFill>
                  <a:schemeClr val="tx2"/>
                </a:solidFill>
              </a:rPr>
              <a:t>Eden</a:t>
            </a:r>
          </a:p>
          <a:p>
            <a:pPr algn="ctr"/>
            <a:r>
              <a:rPr lang="en-AU" sz="2400" b="1" i="0" noProof="0">
                <a:solidFill>
                  <a:schemeClr val="tx2"/>
                </a:solidFill>
                <a:effectLst/>
                <a:latin typeface="+mj-lt"/>
              </a:rPr>
              <a:t>Balancing multiple project roles, pursuing additional certifications, and exploring potential career shifts while managing family responsibilities.</a:t>
            </a:r>
          </a:p>
          <a:p>
            <a:pPr algn="ctr"/>
            <a:endParaRPr lang="en-AU" sz="2400" b="1">
              <a:solidFill>
                <a:schemeClr val="tx2"/>
              </a:solidFill>
            </a:endParaRPr>
          </a:p>
          <a:p>
            <a:pPr algn="ctr"/>
            <a:r>
              <a:rPr lang="en-AU" sz="2400" b="1">
                <a:solidFill>
                  <a:schemeClr val="tx2"/>
                </a:solidFill>
              </a:rPr>
              <a:t>Career Stage: </a:t>
            </a:r>
          </a:p>
          <a:p>
            <a:pPr algn="ctr"/>
            <a:r>
              <a:rPr lang="en-AU" sz="2400" b="1">
                <a:solidFill>
                  <a:schemeClr val="tx2"/>
                </a:solidFill>
              </a:rPr>
              <a:t>Establishment</a:t>
            </a:r>
            <a:endParaRPr lang="en-AU" sz="2400">
              <a:solidFill>
                <a:schemeClr val="tx2"/>
              </a:solidFill>
            </a:endParaRPr>
          </a:p>
        </p:txBody>
      </p:sp>
      <p:sp>
        <p:nvSpPr>
          <p:cNvPr id="8" name="Title 7">
            <a:extLst>
              <a:ext uri="{FF2B5EF4-FFF2-40B4-BE49-F238E27FC236}">
                <a16:creationId xmlns:a16="http://schemas.microsoft.com/office/drawing/2014/main" id="{15692D66-E6C9-E029-1856-46022820D732}"/>
              </a:ext>
            </a:extLst>
          </p:cNvPr>
          <p:cNvSpPr>
            <a:spLocks noGrp="1"/>
          </p:cNvSpPr>
          <p:nvPr>
            <p:ph type="title"/>
          </p:nvPr>
        </p:nvSpPr>
        <p:spPr>
          <a:xfrm>
            <a:off x="1055941" y="873125"/>
            <a:ext cx="3942403" cy="524553"/>
          </a:xfrm>
        </p:spPr>
        <p:txBody>
          <a:bodyPr/>
          <a:lstStyle/>
          <a:p>
            <a:r>
              <a:rPr lang="en-AU"/>
              <a:t>Which career stage?</a:t>
            </a:r>
          </a:p>
        </p:txBody>
      </p:sp>
      <p:pic>
        <p:nvPicPr>
          <p:cNvPr id="2" name="Picture 1">
            <a:extLst>
              <a:ext uri="{FF2B5EF4-FFF2-40B4-BE49-F238E27FC236}">
                <a16:creationId xmlns:a16="http://schemas.microsoft.com/office/drawing/2014/main" id="{40482EBF-DFD1-7B63-B969-4E8FA2DF564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03596" y="1991194"/>
            <a:ext cx="1647126" cy="3216161"/>
          </a:xfrm>
          <a:prstGeom prst="rect">
            <a:avLst/>
          </a:prstGeom>
        </p:spPr>
      </p:pic>
    </p:spTree>
    <p:extLst>
      <p:ext uri="{BB962C8B-B14F-4D97-AF65-F5344CB8AC3E}">
        <p14:creationId xmlns:p14="http://schemas.microsoft.com/office/powerpoint/2010/main" val="32191860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70F75B-7766-23A6-9636-CE2F75DF8832}"/>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2B4E95C5-6236-BB94-0F6C-A92AF5B796D0}"/>
              </a:ext>
            </a:extLst>
          </p:cNvPr>
          <p:cNvSpPr>
            <a:spLocks noGrp="1"/>
          </p:cNvSpPr>
          <p:nvPr>
            <p:ph type="body" sz="quarter" idx="20"/>
          </p:nvPr>
        </p:nvSpPr>
        <p:spPr>
          <a:xfrm>
            <a:off x="1055688" y="624947"/>
            <a:ext cx="3114168" cy="247554"/>
          </a:xfrm>
        </p:spPr>
        <p:txBody>
          <a:bodyPr/>
          <a:lstStyle/>
          <a:p>
            <a:r>
              <a:rPr lang="en-AU"/>
              <a:t>CAREER PLANNING AND DEVELOPMENT</a:t>
            </a:r>
          </a:p>
        </p:txBody>
      </p:sp>
      <p:sp>
        <p:nvSpPr>
          <p:cNvPr id="15" name="Text Placeholder 14">
            <a:extLst>
              <a:ext uri="{FF2B5EF4-FFF2-40B4-BE49-F238E27FC236}">
                <a16:creationId xmlns:a16="http://schemas.microsoft.com/office/drawing/2014/main" id="{E29E757A-E314-DAD1-F7C4-C77529032E36}"/>
              </a:ext>
            </a:extLst>
          </p:cNvPr>
          <p:cNvSpPr>
            <a:spLocks noGrp="1"/>
          </p:cNvSpPr>
          <p:nvPr>
            <p:ph type="body" sz="quarter" idx="11"/>
          </p:nvPr>
        </p:nvSpPr>
        <p:spPr/>
        <p:txBody>
          <a:bodyPr/>
          <a:lstStyle/>
          <a:p>
            <a:r>
              <a:rPr lang="en-AU"/>
              <a:t>Life stages can be a bit of a puzzle</a:t>
            </a:r>
          </a:p>
        </p:txBody>
      </p:sp>
      <p:pic>
        <p:nvPicPr>
          <p:cNvPr id="14" name="Picture Placeholder 13" descr="A cartoon drawing of a machine&#10;&#10;AI-generated content may be incorrect.">
            <a:extLst>
              <a:ext uri="{FF2B5EF4-FFF2-40B4-BE49-F238E27FC236}">
                <a16:creationId xmlns:a16="http://schemas.microsoft.com/office/drawing/2014/main" id="{524B3221-90E2-B47E-A9F8-5D792BEFF5E4}"/>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t="13" b="13"/>
          <a:stretch>
            <a:fillRect/>
          </a:stretch>
        </p:blipFill>
        <p:spPr/>
      </p:pic>
      <p:graphicFrame>
        <p:nvGraphicFramePr>
          <p:cNvPr id="9" name="Table 8">
            <a:extLst>
              <a:ext uri="{FF2B5EF4-FFF2-40B4-BE49-F238E27FC236}">
                <a16:creationId xmlns:a16="http://schemas.microsoft.com/office/drawing/2014/main" id="{D3504777-DD89-E92F-6338-2964EB09E6A9}"/>
              </a:ext>
            </a:extLst>
          </p:cNvPr>
          <p:cNvGraphicFramePr>
            <a:graphicFrameLocks noGrp="1"/>
          </p:cNvGraphicFramePr>
          <p:nvPr>
            <p:extLst>
              <p:ext uri="{D42A27DB-BD31-4B8C-83A1-F6EECF244321}">
                <p14:modId xmlns:p14="http://schemas.microsoft.com/office/powerpoint/2010/main" val="3619071774"/>
              </p:ext>
            </p:extLst>
          </p:nvPr>
        </p:nvGraphicFramePr>
        <p:xfrm>
          <a:off x="1055687" y="2122017"/>
          <a:ext cx="4895850" cy="372954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(15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In this activity you will explore how career stages and life roles interconnect throughout your professional journey. Understanding career stages helps you identify where you are now and plan for your future.</a:t>
                      </a:r>
                      <a:endParaRPr lang="en-AU" sz="1100" b="0" noProof="0">
                        <a:solidFill>
                          <a:schemeClr val="tx2"/>
                        </a:solidFill>
                        <a:highlight>
                          <a:srgbClr val="FFFF00"/>
                        </a:highlight>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tx2"/>
                          </a:solidFill>
                          <a:effectLst/>
                          <a:latin typeface="Arial" panose="020B0604020202020204" pitchFamily="34" charset="0"/>
                        </a:rPr>
                        <a:t>STEPS</a:t>
                      </a:r>
                      <a:r>
                        <a:rPr lang="en-AU" sz="1100" b="0" i="0" noProof="0">
                          <a:solidFill>
                            <a:schemeClr val="tx2"/>
                          </a:solidFill>
                          <a:effectLst/>
                          <a:latin typeface="Arial" panose="020B0604020202020204" pitchFamily="34" charset="0"/>
                        </a:rPr>
                        <a:t>​</a:t>
                      </a:r>
                      <a:endParaRPr lang="en-AU" sz="1100" b="0" i="0" noProof="0">
                        <a:solidFill>
                          <a:schemeClr val="tx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buFont typeface="+mj-lt"/>
                        <a:buAutoNum type="arabicPeriod"/>
                      </a:pPr>
                      <a:r>
                        <a:rPr lang="en-AU" sz="1050" noProof="0">
                          <a:solidFill>
                            <a:schemeClr val="tx2"/>
                          </a:solidFill>
                        </a:rPr>
                        <a:t>Match each career stage with life roles</a:t>
                      </a:r>
                    </a:p>
                    <a:p>
                      <a:pPr marL="228600" indent="-228600">
                        <a:buFont typeface="+mj-lt"/>
                        <a:buAutoNum type="arabicPeriod"/>
                      </a:pPr>
                      <a:r>
                        <a:rPr lang="en-AU" sz="1050" noProof="0">
                          <a:solidFill>
                            <a:schemeClr val="tx2"/>
                          </a:solidFill>
                        </a:rPr>
                        <a:t>Match life roles with work goals</a:t>
                      </a:r>
                    </a:p>
                    <a:p>
                      <a:pPr marL="228600" indent="-228600">
                        <a:buFont typeface="+mj-lt"/>
                        <a:buAutoNum type="arabicPeriod"/>
                      </a:pPr>
                      <a:r>
                        <a:rPr lang="en-AU" sz="1050" noProof="0">
                          <a:solidFill>
                            <a:schemeClr val="tx2"/>
                          </a:solidFill>
                        </a:rPr>
                        <a:t>Fill in the empty boxes using the correct letters</a:t>
                      </a:r>
                    </a:p>
                    <a:p>
                      <a:pPr marL="228600" indent="-228600">
                        <a:buFont typeface="+mj-lt"/>
                        <a:buAutoNum type="arabicPeriod"/>
                      </a:pPr>
                      <a:r>
                        <a:rPr lang="en-AU" sz="1050" noProof="0">
                          <a:solidFill>
                            <a:schemeClr val="tx2"/>
                          </a:solidFill>
                        </a:rPr>
                        <a:t>Complete the reflection questions</a:t>
                      </a:r>
                    </a:p>
                    <a:p>
                      <a:pPr marL="228600" indent="-228600">
                        <a:buFont typeface="+mj-lt"/>
                        <a:buAutoNum type="arabicPeriod"/>
                      </a:pPr>
                      <a:r>
                        <a:rPr lang="en-AU" sz="1050" noProof="0">
                          <a:solidFill>
                            <a:schemeClr val="tx2"/>
                          </a:solidFill>
                        </a:rPr>
                        <a:t>Connect this information to your CAREER BLUEPRINT</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tx2"/>
                          </a:solidFill>
                          <a:effectLst/>
                          <a:latin typeface="Arial" panose="020B0604020202020204" pitchFamily="34" charset="0"/>
                        </a:rPr>
                        <a:t>RESOURCES</a:t>
                      </a:r>
                      <a:r>
                        <a:rPr lang="en-AU" sz="1100" b="0" i="0" noProof="0">
                          <a:solidFill>
                            <a:schemeClr val="tx2"/>
                          </a:solidFill>
                          <a:effectLst/>
                          <a:latin typeface="Arial" panose="020B0604020202020204" pitchFamily="34" charset="0"/>
                        </a:rPr>
                        <a:t>​</a:t>
                      </a:r>
                      <a:endParaRPr lang="en-AU" sz="1100" b="0" i="0" noProof="0">
                        <a:solidFill>
                          <a:schemeClr val="tx2"/>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buFont typeface="Arial" panose="020B0604020202020204" pitchFamily="34" charset="0"/>
                        <a:buChar char="•"/>
                      </a:pPr>
                      <a:r>
                        <a:rPr lang="en-AU" sz="1100" noProof="0">
                          <a:solidFill>
                            <a:schemeClr val="tx2"/>
                          </a:solidFill>
                        </a:rPr>
                        <a:t>Worksheet 3.1 – Career stages conveyor</a:t>
                      </a: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8" name="Title 7">
            <a:extLst>
              <a:ext uri="{FF2B5EF4-FFF2-40B4-BE49-F238E27FC236}">
                <a16:creationId xmlns:a16="http://schemas.microsoft.com/office/drawing/2014/main" id="{3F08A56D-685F-F496-1961-91E41D13AB9B}"/>
              </a:ext>
            </a:extLst>
          </p:cNvPr>
          <p:cNvSpPr>
            <a:spLocks noGrp="1"/>
          </p:cNvSpPr>
          <p:nvPr>
            <p:ph type="title"/>
          </p:nvPr>
        </p:nvSpPr>
        <p:spPr>
          <a:xfrm>
            <a:off x="1055941" y="873125"/>
            <a:ext cx="4537117" cy="524553"/>
          </a:xfrm>
        </p:spPr>
        <p:txBody>
          <a:bodyPr/>
          <a:lstStyle/>
          <a:p>
            <a:r>
              <a:rPr lang="en-AU"/>
              <a:t>Career stages conveyor</a:t>
            </a:r>
          </a:p>
        </p:txBody>
      </p:sp>
      <p:sp>
        <p:nvSpPr>
          <p:cNvPr id="10" name="Text Placeholder 2">
            <a:extLst>
              <a:ext uri="{FF2B5EF4-FFF2-40B4-BE49-F238E27FC236}">
                <a16:creationId xmlns:a16="http://schemas.microsoft.com/office/drawing/2014/main" id="{EB5D383D-0992-31D9-BF18-60510F5B44B5}"/>
              </a:ext>
            </a:extLst>
          </p:cNvPr>
          <p:cNvSpPr txBox="1">
            <a:spLocks/>
          </p:cNvSpPr>
          <p:nvPr/>
        </p:nvSpPr>
        <p:spPr>
          <a:xfrm>
            <a:off x="7602473" y="4096578"/>
            <a:ext cx="3760852" cy="1284793"/>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US" sz="1200" noProof="0">
                <a:solidFill>
                  <a:schemeClr val="tx2"/>
                </a:solidFill>
              </a:rPr>
              <a:t>What’s your current stage and why?</a:t>
            </a:r>
          </a:p>
          <a:p>
            <a:pPr marL="285750" indent="-285750">
              <a:buClr>
                <a:schemeClr val="accent3"/>
              </a:buClr>
              <a:buFont typeface="Arial" panose="020B0604020202020204" pitchFamily="34" charset="0"/>
              <a:buChar char="•"/>
            </a:pPr>
            <a:r>
              <a:rPr lang="en-US" sz="1200" noProof="0">
                <a:solidFill>
                  <a:schemeClr val="tx2"/>
                </a:solidFill>
              </a:rPr>
              <a:t>What’s your current life role?</a:t>
            </a:r>
          </a:p>
          <a:p>
            <a:pPr marL="285750" indent="-285750">
              <a:buClr>
                <a:schemeClr val="accent3"/>
              </a:buClr>
              <a:buFont typeface="Arial" panose="020B0604020202020204" pitchFamily="34" charset="0"/>
              <a:buChar char="•"/>
            </a:pPr>
            <a:r>
              <a:rPr lang="en-US" sz="1200" noProof="0">
                <a:solidFill>
                  <a:schemeClr val="tx2"/>
                </a:solidFill>
              </a:rPr>
              <a:t>Which work goals apply to you (from any stage or role)?</a:t>
            </a:r>
            <a:endParaRPr lang="en-AU" sz="1200" noProof="0">
              <a:solidFill>
                <a:schemeClr val="tx2"/>
              </a:solidFill>
            </a:endParaRPr>
          </a:p>
        </p:txBody>
      </p:sp>
      <p:sp>
        <p:nvSpPr>
          <p:cNvPr id="11" name="Text Placeholder 14">
            <a:extLst>
              <a:ext uri="{FF2B5EF4-FFF2-40B4-BE49-F238E27FC236}">
                <a16:creationId xmlns:a16="http://schemas.microsoft.com/office/drawing/2014/main" id="{64D75176-8F99-52A0-61CB-8AC3F83350DB}"/>
              </a:ext>
            </a:extLst>
          </p:cNvPr>
          <p:cNvSpPr txBox="1">
            <a:spLocks/>
          </p:cNvSpPr>
          <p:nvPr/>
        </p:nvSpPr>
        <p:spPr>
          <a:xfrm>
            <a:off x="7588049" y="3850873"/>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Tree>
    <p:extLst>
      <p:ext uri="{BB962C8B-B14F-4D97-AF65-F5344CB8AC3E}">
        <p14:creationId xmlns:p14="http://schemas.microsoft.com/office/powerpoint/2010/main" val="15293403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561341-D2EE-0F37-AB19-823490124F85}"/>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E6CBC47A-F326-F0D8-D017-C040F925F9E1}"/>
              </a:ext>
            </a:extLst>
          </p:cNvPr>
          <p:cNvSpPr>
            <a:spLocks noGrp="1"/>
          </p:cNvSpPr>
          <p:nvPr>
            <p:ph type="body" sz="quarter" idx="20"/>
          </p:nvPr>
        </p:nvSpPr>
        <p:spPr>
          <a:xfrm>
            <a:off x="1055688" y="624947"/>
            <a:ext cx="3114168" cy="247554"/>
          </a:xfrm>
        </p:spPr>
        <p:txBody>
          <a:bodyPr/>
          <a:lstStyle/>
          <a:p>
            <a:r>
              <a:rPr lang="en-AU"/>
              <a:t>CAREER DEVELOPMENT AND PLANNING</a:t>
            </a:r>
          </a:p>
        </p:txBody>
      </p:sp>
      <p:sp>
        <p:nvSpPr>
          <p:cNvPr id="15" name="Text Placeholder 14">
            <a:extLst>
              <a:ext uri="{FF2B5EF4-FFF2-40B4-BE49-F238E27FC236}">
                <a16:creationId xmlns:a16="http://schemas.microsoft.com/office/drawing/2014/main" id="{F737A47B-12E1-0EF9-6298-4407916B6FF0}"/>
              </a:ext>
            </a:extLst>
          </p:cNvPr>
          <p:cNvSpPr>
            <a:spLocks noGrp="1"/>
          </p:cNvSpPr>
          <p:nvPr>
            <p:ph type="body" sz="quarter" idx="11"/>
          </p:nvPr>
        </p:nvSpPr>
        <p:spPr/>
        <p:txBody>
          <a:bodyPr/>
          <a:lstStyle/>
          <a:p>
            <a:r>
              <a:rPr lang="en-AU"/>
              <a:t>Learn about your network</a:t>
            </a:r>
          </a:p>
        </p:txBody>
      </p:sp>
      <p:pic>
        <p:nvPicPr>
          <p:cNvPr id="10" name="Picture Placeholder 9" descr="A paper with text and images&#10;&#10;AI-generated content may be incorrect.">
            <a:extLst>
              <a:ext uri="{FF2B5EF4-FFF2-40B4-BE49-F238E27FC236}">
                <a16:creationId xmlns:a16="http://schemas.microsoft.com/office/drawing/2014/main" id="{477CCDC6-5962-ABE6-7A4D-F52C629F511E}"/>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l="3" r="3"/>
          <a:stretch>
            <a:fillRect/>
          </a:stretch>
        </p:blipFill>
        <p:spPr>
          <a:xfrm>
            <a:off x="8374063" y="625475"/>
            <a:ext cx="2035175" cy="2878138"/>
          </a:xfrm>
        </p:spPr>
      </p:pic>
      <p:graphicFrame>
        <p:nvGraphicFramePr>
          <p:cNvPr id="9" name="Table 8">
            <a:extLst>
              <a:ext uri="{FF2B5EF4-FFF2-40B4-BE49-F238E27FC236}">
                <a16:creationId xmlns:a16="http://schemas.microsoft.com/office/drawing/2014/main" id="{EB056859-0235-5A59-D06C-C228A2A9832A}"/>
              </a:ext>
            </a:extLst>
          </p:cNvPr>
          <p:cNvGraphicFramePr>
            <a:graphicFrameLocks noGrp="1"/>
          </p:cNvGraphicFramePr>
          <p:nvPr>
            <p:extLst>
              <p:ext uri="{D42A27DB-BD31-4B8C-83A1-F6EECF244321}">
                <p14:modId xmlns:p14="http://schemas.microsoft.com/office/powerpoint/2010/main" val="4203052401"/>
              </p:ext>
            </p:extLst>
          </p:nvPr>
        </p:nvGraphicFramePr>
        <p:xfrm>
          <a:off x="1055687" y="2122017"/>
          <a:ext cx="4895850" cy="386112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Homework (15 mins per interview)</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In this homework activity, you will explore career development stages by interviewing people in your life and analysing their career journeys.</a:t>
                      </a:r>
                      <a:endParaRPr lang="en-AU" sz="1100" b="0" noProof="0">
                        <a:solidFill>
                          <a:schemeClr val="tx2"/>
                        </a:solidFill>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tx2"/>
                          </a:solidFill>
                          <a:effectLst/>
                          <a:latin typeface="Arial" panose="020B0604020202020204" pitchFamily="34" charset="0"/>
                        </a:rPr>
                        <a:t>STEPS</a:t>
                      </a:r>
                      <a:r>
                        <a:rPr lang="en-AU" sz="1100" b="0" i="0" noProof="0">
                          <a:solidFill>
                            <a:schemeClr val="tx2"/>
                          </a:solidFill>
                          <a:effectLst/>
                          <a:latin typeface="Arial" panose="020B0604020202020204" pitchFamily="34" charset="0"/>
                        </a:rPr>
                        <a:t>​</a:t>
                      </a:r>
                      <a:endParaRPr lang="en-AU" sz="1100" b="0" i="0" noProof="0">
                        <a:solidFill>
                          <a:schemeClr val="tx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buFont typeface="+mj-lt"/>
                        <a:buAutoNum type="arabicPeriod"/>
                      </a:pPr>
                      <a:r>
                        <a:rPr lang="en-AU" sz="1050" noProof="0">
                          <a:solidFill>
                            <a:schemeClr val="tx2"/>
                          </a:solidFill>
                        </a:rPr>
                        <a:t>Select three people to interview: A family member, a family friend or neighbour, a professional you know (teacher, coach, etc.)</a:t>
                      </a:r>
                    </a:p>
                    <a:p>
                      <a:pPr marL="228600" indent="-228600">
                        <a:buFont typeface="+mj-lt"/>
                        <a:buAutoNum type="arabicPeriod"/>
                      </a:pPr>
                      <a:r>
                        <a:rPr lang="en-AU" sz="1050" noProof="0">
                          <a:solidFill>
                            <a:schemeClr val="tx2"/>
                          </a:solidFill>
                        </a:rPr>
                        <a:t>For each person, document things like a) current job/role, b) length of time in current career, c) previous jobs or career changes, d) career motivations, e) career challenges, or f) identify their current career stage using Super’s Life-Span theory</a:t>
                      </a:r>
                    </a:p>
                    <a:p>
                      <a:pPr marL="228600" indent="-228600">
                        <a:buFont typeface="+mj-lt"/>
                        <a:buAutoNum type="arabicPeriod"/>
                      </a:pPr>
                      <a:r>
                        <a:rPr lang="en-AU" sz="1050" noProof="0">
                          <a:solidFill>
                            <a:schemeClr val="tx2"/>
                          </a:solidFill>
                        </a:rPr>
                        <a:t>Prepare a brief profile on each person interviewed (50 – 100 words)</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tx2"/>
                          </a:solidFill>
                          <a:effectLst/>
                          <a:latin typeface="Arial" panose="020B0604020202020204" pitchFamily="34" charset="0"/>
                        </a:rPr>
                        <a:t>RESOURCES</a:t>
                      </a:r>
                      <a:r>
                        <a:rPr lang="en-AU" sz="1100" b="0" i="0" noProof="0">
                          <a:solidFill>
                            <a:schemeClr val="tx2"/>
                          </a:solidFill>
                          <a:effectLst/>
                          <a:latin typeface="Arial" panose="020B0604020202020204" pitchFamily="34" charset="0"/>
                        </a:rPr>
                        <a:t>​</a:t>
                      </a:r>
                      <a:endParaRPr lang="en-AU" sz="1100" b="0" i="0" noProof="0">
                        <a:solidFill>
                          <a:schemeClr val="tx2"/>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0" indent="0" algn="l" rtl="0" fontAlgn="base">
                        <a:lnSpc>
                          <a:spcPct val="100000"/>
                        </a:lnSpc>
                        <a:buNone/>
                      </a:pPr>
                      <a:r>
                        <a:rPr lang="en-US" sz="1100" b="0" i="0" noProof="0">
                          <a:solidFill>
                            <a:schemeClr val="tx2"/>
                          </a:solidFill>
                          <a:effectLst/>
                          <a:latin typeface="+mn-lt"/>
                        </a:rPr>
                        <a:t>Worksheet 3.2 – Career development interviews</a:t>
                      </a:r>
                      <a:endParaRPr lang="en-AU" sz="1100" b="0" i="0" noProof="0">
                        <a:solidFill>
                          <a:schemeClr val="tx2"/>
                        </a:solidFill>
                        <a:effectLst/>
                        <a:latin typeface="Arial"/>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6" name="Text Placeholder 2">
            <a:extLst>
              <a:ext uri="{FF2B5EF4-FFF2-40B4-BE49-F238E27FC236}">
                <a16:creationId xmlns:a16="http://schemas.microsoft.com/office/drawing/2014/main" id="{8BA70D5D-B8C9-67A1-6935-70EA89B796E3}"/>
              </a:ext>
            </a:extLst>
          </p:cNvPr>
          <p:cNvSpPr txBox="1">
            <a:spLocks/>
          </p:cNvSpPr>
          <p:nvPr/>
        </p:nvSpPr>
        <p:spPr>
          <a:xfrm>
            <a:off x="7602473" y="4096578"/>
            <a:ext cx="3760852" cy="1450993"/>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US" sz="1200" noProof="0">
                <a:solidFill>
                  <a:schemeClr val="tx2"/>
                </a:solidFill>
              </a:rPr>
              <a:t>Who do you have in mind to interview?</a:t>
            </a:r>
          </a:p>
          <a:p>
            <a:pPr marL="285750" indent="-285750">
              <a:buClr>
                <a:schemeClr val="accent3"/>
              </a:buClr>
              <a:buFont typeface="Arial" panose="020B0604020202020204" pitchFamily="34" charset="0"/>
              <a:buChar char="•"/>
            </a:pPr>
            <a:r>
              <a:rPr lang="en-US" sz="1200" noProof="0">
                <a:solidFill>
                  <a:schemeClr val="tx2"/>
                </a:solidFill>
              </a:rPr>
              <a:t>What do you think you might learn about the people you are interviewing?</a:t>
            </a:r>
          </a:p>
          <a:p>
            <a:pPr marL="285750" indent="-285750">
              <a:buClr>
                <a:schemeClr val="accent3"/>
              </a:buClr>
              <a:buFont typeface="Arial" panose="020B0604020202020204" pitchFamily="34" charset="0"/>
              <a:buChar char="•"/>
            </a:pPr>
            <a:r>
              <a:rPr lang="en-US" sz="1200" noProof="0">
                <a:solidFill>
                  <a:schemeClr val="tx2"/>
                </a:solidFill>
              </a:rPr>
              <a:t>What skills might you use when you’re interviewing someone?</a:t>
            </a:r>
            <a:endParaRPr lang="en-AU" sz="1200" noProof="0">
              <a:solidFill>
                <a:schemeClr val="tx2"/>
              </a:solidFill>
            </a:endParaRPr>
          </a:p>
        </p:txBody>
      </p:sp>
      <p:sp>
        <p:nvSpPr>
          <p:cNvPr id="7" name="Text Placeholder 14">
            <a:extLst>
              <a:ext uri="{FF2B5EF4-FFF2-40B4-BE49-F238E27FC236}">
                <a16:creationId xmlns:a16="http://schemas.microsoft.com/office/drawing/2014/main" id="{2F55D46A-DE5C-1E81-4EDA-91F59DDE57DD}"/>
              </a:ext>
            </a:extLst>
          </p:cNvPr>
          <p:cNvSpPr txBox="1">
            <a:spLocks/>
          </p:cNvSpPr>
          <p:nvPr/>
        </p:nvSpPr>
        <p:spPr>
          <a:xfrm>
            <a:off x="7588049" y="3850873"/>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13" name="Title 12">
            <a:extLst>
              <a:ext uri="{FF2B5EF4-FFF2-40B4-BE49-F238E27FC236}">
                <a16:creationId xmlns:a16="http://schemas.microsoft.com/office/drawing/2014/main" id="{FFB4148E-391D-A559-EB24-2616894CC5D6}"/>
              </a:ext>
            </a:extLst>
          </p:cNvPr>
          <p:cNvSpPr>
            <a:spLocks noGrp="1"/>
          </p:cNvSpPr>
          <p:nvPr>
            <p:ph type="title"/>
          </p:nvPr>
        </p:nvSpPr>
        <p:spPr>
          <a:xfrm>
            <a:off x="1055941" y="873125"/>
            <a:ext cx="4734286" cy="524553"/>
          </a:xfrm>
        </p:spPr>
        <p:txBody>
          <a:bodyPr/>
          <a:lstStyle/>
          <a:p>
            <a:r>
              <a:rPr lang="en-AU"/>
              <a:t>Mapping career journeys</a:t>
            </a:r>
          </a:p>
        </p:txBody>
      </p:sp>
    </p:spTree>
    <p:extLst>
      <p:ext uri="{BB962C8B-B14F-4D97-AF65-F5344CB8AC3E}">
        <p14:creationId xmlns:p14="http://schemas.microsoft.com/office/powerpoint/2010/main" val="26792228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0D766-0502-B910-7DF4-727A392D3B87}"/>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6CF41C3B-29D8-81D1-7ABB-7DAF92CFF0A3}"/>
              </a:ext>
            </a:extLst>
          </p:cNvPr>
          <p:cNvSpPr>
            <a:spLocks noGrp="1"/>
          </p:cNvSpPr>
          <p:nvPr>
            <p:ph type="body" idx="1"/>
          </p:nvPr>
        </p:nvSpPr>
        <p:spPr>
          <a:xfrm>
            <a:off x="1055688" y="1700212"/>
            <a:ext cx="4895851" cy="3725874"/>
          </a:xfrm>
        </p:spPr>
        <p:txBody>
          <a:bodyPr/>
          <a:lstStyle/>
          <a:p>
            <a:r>
              <a:rPr lang="en-AU" b="1" noProof="0"/>
              <a:t>Career development is not a one-time decision but an ongoing process that unfolds throughout your entire life. </a:t>
            </a:r>
          </a:p>
          <a:p>
            <a:r>
              <a:rPr lang="en-AU" noProof="0"/>
              <a:t>Donald Super’s Life-Span Life-Space Theory provides a framework for understanding how career development evolves across different life stages. Career development progresses through five main stages.</a:t>
            </a:r>
          </a:p>
          <a:p>
            <a:r>
              <a:rPr lang="en-AU" noProof="0"/>
              <a:t>You’re currently in the </a:t>
            </a:r>
            <a:r>
              <a:rPr lang="en-AU" b="1"/>
              <a:t>exploration </a:t>
            </a:r>
            <a:r>
              <a:rPr lang="en-AU" b="1" noProof="0"/>
              <a:t>stage</a:t>
            </a:r>
            <a:r>
              <a:rPr lang="en-AU" noProof="0"/>
              <a:t>, where you’re discovering your interests, abilities, and values, and beginning to consider how these might translate into potential career paths. During this stage, you’re starting to form ideas about what kinds of careers might be satisfying and how different options align with your developing self-concept.</a:t>
            </a:r>
          </a:p>
        </p:txBody>
      </p:sp>
      <p:sp>
        <p:nvSpPr>
          <p:cNvPr id="10" name="Text Placeholder 9">
            <a:extLst>
              <a:ext uri="{FF2B5EF4-FFF2-40B4-BE49-F238E27FC236}">
                <a16:creationId xmlns:a16="http://schemas.microsoft.com/office/drawing/2014/main" id="{785D6381-FDF7-9678-D26B-955D924F4DBF}"/>
              </a:ext>
            </a:extLst>
          </p:cNvPr>
          <p:cNvSpPr>
            <a:spLocks noGrp="1"/>
          </p:cNvSpPr>
          <p:nvPr>
            <p:ph type="body" sz="quarter" idx="15"/>
          </p:nvPr>
        </p:nvSpPr>
        <p:spPr>
          <a:xfrm>
            <a:off x="1055688" y="624947"/>
            <a:ext cx="3114168" cy="247554"/>
          </a:xfrm>
        </p:spPr>
        <p:txBody>
          <a:bodyPr/>
          <a:lstStyle/>
          <a:p>
            <a:r>
              <a:rPr lang="en-AU" noProof="0"/>
              <a:t>CAREER DEVELOPMENT AND PLANNING</a:t>
            </a:r>
          </a:p>
        </p:txBody>
      </p:sp>
      <p:sp>
        <p:nvSpPr>
          <p:cNvPr id="9" name="Text Placeholder 2">
            <a:extLst>
              <a:ext uri="{FF2B5EF4-FFF2-40B4-BE49-F238E27FC236}">
                <a16:creationId xmlns:a16="http://schemas.microsoft.com/office/drawing/2014/main" id="{BE2F4CCD-504C-09FB-AAF5-94F0560E072E}"/>
              </a:ext>
            </a:extLst>
          </p:cNvPr>
          <p:cNvSpPr txBox="1">
            <a:spLocks/>
          </p:cNvSpPr>
          <p:nvPr/>
        </p:nvSpPr>
        <p:spPr>
          <a:xfrm>
            <a:off x="7228646" y="1700212"/>
            <a:ext cx="4622870" cy="330039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a:t>Super’s theory, career development progresses through </a:t>
            </a:r>
            <a:r>
              <a:rPr lang="en-AU" b="1" noProof="0"/>
              <a:t>five main stages</a:t>
            </a:r>
            <a:r>
              <a:rPr lang="en-AU" noProof="0"/>
              <a:t>:</a:t>
            </a:r>
          </a:p>
          <a:p>
            <a:pPr marL="342900" indent="-342900">
              <a:buClr>
                <a:schemeClr val="tx2"/>
              </a:buClr>
              <a:buSzPct val="90000"/>
              <a:buFont typeface="+mj-lt"/>
              <a:buAutoNum type="arabicPeriod"/>
            </a:pPr>
            <a:r>
              <a:rPr lang="en-AU" b="1" noProof="0"/>
              <a:t>Growth</a:t>
            </a:r>
            <a:r>
              <a:rPr lang="en-AU" noProof="0"/>
              <a:t> (childhood): Developing basic concepts about work and self</a:t>
            </a:r>
          </a:p>
          <a:p>
            <a:pPr marL="342900" indent="-342900">
              <a:buClr>
                <a:schemeClr val="tx2"/>
              </a:buClr>
              <a:buSzPct val="90000"/>
              <a:buFont typeface="+mj-lt"/>
              <a:buAutoNum type="arabicPeriod"/>
            </a:pPr>
            <a:r>
              <a:rPr lang="en-AU" b="1" noProof="0"/>
              <a:t>Exploration</a:t>
            </a:r>
            <a:r>
              <a:rPr lang="en-AU" noProof="0"/>
              <a:t> (adolescence): Investigating career options and forming initial preferences</a:t>
            </a:r>
          </a:p>
          <a:p>
            <a:pPr marL="342900" indent="-342900">
              <a:buClr>
                <a:schemeClr val="tx2"/>
              </a:buClr>
              <a:buSzPct val="90000"/>
              <a:buFont typeface="+mj-lt"/>
              <a:buAutoNum type="arabicPeriod"/>
            </a:pPr>
            <a:r>
              <a:rPr lang="en-AU" b="1" noProof="0"/>
              <a:t>Establishment</a:t>
            </a:r>
            <a:r>
              <a:rPr lang="en-AU" noProof="0"/>
              <a:t> (early adulthood): Settling into a career path and building stability</a:t>
            </a:r>
          </a:p>
          <a:p>
            <a:pPr marL="342900" indent="-342900">
              <a:buClr>
                <a:schemeClr val="tx2"/>
              </a:buClr>
              <a:buSzPct val="90000"/>
              <a:buFont typeface="+mj-lt"/>
              <a:buAutoNum type="arabicPeriod"/>
            </a:pPr>
            <a:r>
              <a:rPr lang="en-AU" b="1" noProof="0"/>
              <a:t>Maintenance</a:t>
            </a:r>
            <a:r>
              <a:rPr lang="en-AU" noProof="0"/>
              <a:t> (middle adulthood): Continuing in the chosen path or making adjustments</a:t>
            </a:r>
          </a:p>
          <a:p>
            <a:pPr marL="342900" indent="-342900">
              <a:buClr>
                <a:schemeClr val="tx2"/>
              </a:buClr>
              <a:buSzPct val="90000"/>
              <a:buFont typeface="+mj-lt"/>
              <a:buAutoNum type="arabicPeriod"/>
            </a:pPr>
            <a:r>
              <a:rPr lang="en-AU" b="1" noProof="0"/>
              <a:t>Decline/disengagement</a:t>
            </a:r>
            <a:r>
              <a:rPr lang="en-AU" noProof="0"/>
              <a:t> (later adulthood): Transitioning toward retirement</a:t>
            </a:r>
          </a:p>
        </p:txBody>
      </p:sp>
      <p:sp>
        <p:nvSpPr>
          <p:cNvPr id="16" name="Title 15">
            <a:extLst>
              <a:ext uri="{FF2B5EF4-FFF2-40B4-BE49-F238E27FC236}">
                <a16:creationId xmlns:a16="http://schemas.microsoft.com/office/drawing/2014/main" id="{966FCA56-53C6-736F-8B33-FA0090F5ED79}"/>
              </a:ext>
            </a:extLst>
          </p:cNvPr>
          <p:cNvSpPr>
            <a:spLocks noGrp="1"/>
          </p:cNvSpPr>
          <p:nvPr>
            <p:ph type="title"/>
          </p:nvPr>
        </p:nvSpPr>
        <p:spPr>
          <a:xfrm>
            <a:off x="1055941" y="873125"/>
            <a:ext cx="4102831" cy="524553"/>
          </a:xfrm>
        </p:spPr>
        <p:txBody>
          <a:bodyPr/>
          <a:lstStyle/>
          <a:p>
            <a:r>
              <a:rPr lang="en-AU" noProof="0"/>
              <a:t>It’s a lifelong process</a:t>
            </a:r>
          </a:p>
        </p:txBody>
      </p:sp>
      <p:pic>
        <p:nvPicPr>
          <p:cNvPr id="57" name="Picture 56" descr="A white circle with a face and two dots on it&#10;&#10;AI-generated content may be incorrect.">
            <a:extLst>
              <a:ext uri="{FF2B5EF4-FFF2-40B4-BE49-F238E27FC236}">
                <a16:creationId xmlns:a16="http://schemas.microsoft.com/office/drawing/2014/main" id="{A659F87D-C6B8-6F53-0FDA-CA2A9E8F44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8664" y="502139"/>
            <a:ext cx="954671" cy="1008356"/>
          </a:xfrm>
          <a:prstGeom prst="rect">
            <a:avLst/>
          </a:prstGeom>
        </p:spPr>
      </p:pic>
    </p:spTree>
    <p:extLst>
      <p:ext uri="{BB962C8B-B14F-4D97-AF65-F5344CB8AC3E}">
        <p14:creationId xmlns:p14="http://schemas.microsoft.com/office/powerpoint/2010/main" val="1905922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C91AE-D4A9-9BBC-2BAA-150796F87859}"/>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DCB965B9-9CA9-951E-9361-187B90C305ED}"/>
              </a:ext>
            </a:extLst>
          </p:cNvPr>
          <p:cNvSpPr>
            <a:spLocks noGrp="1"/>
          </p:cNvSpPr>
          <p:nvPr>
            <p:ph type="title"/>
          </p:nvPr>
        </p:nvSpPr>
        <p:spPr>
          <a:xfrm>
            <a:off x="1055941" y="873125"/>
            <a:ext cx="2913275" cy="524553"/>
          </a:xfrm>
        </p:spPr>
        <p:txBody>
          <a:bodyPr/>
          <a:lstStyle/>
          <a:p>
            <a:r>
              <a:rPr lang="en-AU" noProof="0"/>
              <a:t>Key takeaways</a:t>
            </a:r>
          </a:p>
        </p:txBody>
      </p:sp>
      <p:sp>
        <p:nvSpPr>
          <p:cNvPr id="15" name="Text Placeholder 14">
            <a:extLst>
              <a:ext uri="{FF2B5EF4-FFF2-40B4-BE49-F238E27FC236}">
                <a16:creationId xmlns:a16="http://schemas.microsoft.com/office/drawing/2014/main" id="{4C80D14F-144B-46BA-71C0-FB39B7189874}"/>
              </a:ext>
            </a:extLst>
          </p:cNvPr>
          <p:cNvSpPr>
            <a:spLocks noGrp="1"/>
          </p:cNvSpPr>
          <p:nvPr>
            <p:ph type="body" sz="quarter" idx="20"/>
          </p:nvPr>
        </p:nvSpPr>
        <p:spPr/>
        <p:txBody>
          <a:bodyPr/>
          <a:lstStyle/>
          <a:p>
            <a:r>
              <a:rPr lang="en-AU" noProof="0"/>
              <a:t>OVERVIEW</a:t>
            </a:r>
          </a:p>
        </p:txBody>
      </p:sp>
      <p:sp>
        <p:nvSpPr>
          <p:cNvPr id="27" name="Text Placeholder 5">
            <a:extLst>
              <a:ext uri="{FF2B5EF4-FFF2-40B4-BE49-F238E27FC236}">
                <a16:creationId xmlns:a16="http://schemas.microsoft.com/office/drawing/2014/main" id="{F70DCC57-E070-E598-7CF6-12896B42BB3B}"/>
              </a:ext>
            </a:extLst>
          </p:cNvPr>
          <p:cNvSpPr>
            <a:spLocks noGrp="1"/>
          </p:cNvSpPr>
          <p:nvPr>
            <p:ph type="body" sz="quarter" idx="11"/>
          </p:nvPr>
        </p:nvSpPr>
        <p:spPr>
          <a:xfrm>
            <a:off x="7680325" y="1700213"/>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graphicFrame>
        <p:nvGraphicFramePr>
          <p:cNvPr id="19" name="Table 18">
            <a:extLst>
              <a:ext uri="{FF2B5EF4-FFF2-40B4-BE49-F238E27FC236}">
                <a16:creationId xmlns:a16="http://schemas.microsoft.com/office/drawing/2014/main" id="{D27FC2DA-172C-4003-56F2-9C9FE7ACA046}"/>
              </a:ext>
            </a:extLst>
          </p:cNvPr>
          <p:cNvGraphicFramePr>
            <a:graphicFrameLocks noGrp="1"/>
          </p:cNvGraphicFramePr>
          <p:nvPr>
            <p:extLst>
              <p:ext uri="{D42A27DB-BD31-4B8C-83A1-F6EECF244321}">
                <p14:modId xmlns:p14="http://schemas.microsoft.com/office/powerpoint/2010/main" val="199044760"/>
              </p:ext>
            </p:extLst>
          </p:nvPr>
        </p:nvGraphicFramePr>
        <p:xfrm>
          <a:off x="1055688" y="1706839"/>
          <a:ext cx="4895850" cy="360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a:t>Summary</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b="0" noProof="0">
                          <a:solidFill>
                            <a:schemeClr val="accent6"/>
                          </a:solidFill>
                        </a:rPr>
                        <a:t>As we move through life, our life and work goals change</a:t>
                      </a: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0" noProof="0">
                          <a:solidFill>
                            <a:schemeClr val="accent6"/>
                          </a:solidFill>
                        </a:rPr>
                        <a:t>A job is a role we may have for a short time, whereas a career is longer term</a:t>
                      </a:r>
                    </a:p>
                  </a:txBody>
                  <a:tcPr anchor="ctr"/>
                </a:tc>
                <a:extLst>
                  <a:ext uri="{0D108BD9-81ED-4DB2-BD59-A6C34878D82A}">
                    <a16:rowId xmlns:a16="http://schemas.microsoft.com/office/drawing/2014/main" val="1553370433"/>
                  </a:ext>
                </a:extLst>
              </a:tr>
              <a:tr h="720000">
                <a:tc>
                  <a:txBody>
                    <a:bodyPr/>
                    <a:lstStyle/>
                    <a:p>
                      <a:pPr marL="0" lvl="0" indent="0" algn="l">
                        <a:lnSpc>
                          <a:spcPct val="100000"/>
                        </a:lnSpc>
                        <a:spcBef>
                          <a:spcPts val="0"/>
                        </a:spcBef>
                        <a:spcAft>
                          <a:spcPts val="0"/>
                        </a:spcAft>
                        <a:buNone/>
                      </a:pPr>
                      <a:r>
                        <a:rPr lang="en-AU" sz="1400" b="0" noProof="0">
                          <a:solidFill>
                            <a:schemeClr val="accent6"/>
                          </a:solidFill>
                        </a:rPr>
                        <a:t>Jobs and careers can change multiple times through our working life</a:t>
                      </a:r>
                    </a:p>
                  </a:txBody>
                  <a:tcPr anchor="ctr"/>
                </a:tc>
                <a:extLst>
                  <a:ext uri="{0D108BD9-81ED-4DB2-BD59-A6C34878D82A}">
                    <a16:rowId xmlns:a16="http://schemas.microsoft.com/office/drawing/2014/main" val="1484643887"/>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b="0" noProof="0">
                          <a:solidFill>
                            <a:schemeClr val="accent6"/>
                          </a:solidFill>
                        </a:rPr>
                        <a:t>Questioning others about their jobs and careers can provide useful insight for our journey</a:t>
                      </a:r>
                    </a:p>
                  </a:txBody>
                  <a:tcPr anchor="ctr"/>
                </a:tc>
                <a:extLst>
                  <a:ext uri="{0D108BD9-81ED-4DB2-BD59-A6C34878D82A}">
                    <a16:rowId xmlns:a16="http://schemas.microsoft.com/office/drawing/2014/main" val="3284233155"/>
                  </a:ext>
                </a:extLst>
              </a:tr>
            </a:tbl>
          </a:graphicData>
        </a:graphic>
      </p:graphicFrame>
      <p:sp>
        <p:nvSpPr>
          <p:cNvPr id="8" name="Text Placeholder 7">
            <a:extLst>
              <a:ext uri="{FF2B5EF4-FFF2-40B4-BE49-F238E27FC236}">
                <a16:creationId xmlns:a16="http://schemas.microsoft.com/office/drawing/2014/main" id="{A1A188DB-5049-61EC-C31E-8B40A7F8ACEB}"/>
              </a:ext>
            </a:extLst>
          </p:cNvPr>
          <p:cNvSpPr>
            <a:spLocks noGrp="1"/>
          </p:cNvSpPr>
          <p:nvPr>
            <p:ph type="body" idx="1"/>
          </p:nvPr>
        </p:nvSpPr>
        <p:spPr>
          <a:xfrm>
            <a:off x="7697787" y="1907963"/>
            <a:ext cx="3978276" cy="1177484"/>
          </a:xfrm>
        </p:spPr>
        <p:txBody>
          <a:bodyPr vert="horz" wrap="square" lIns="0" tIns="144000" rIns="0" bIns="0" rtlCol="0" anchor="t">
            <a:spAutoFit/>
          </a:bodyPr>
          <a:lstStyle/>
          <a:p>
            <a:pPr marL="342900" indent="-342900">
              <a:buClr>
                <a:schemeClr val="accent3"/>
              </a:buClr>
              <a:buFont typeface="Wingdings" pitchFamily="2" charset="2"/>
              <a:buChar char="§"/>
            </a:pPr>
            <a:r>
              <a:rPr lang="en-AU" sz="1400" dirty="0">
                <a:solidFill>
                  <a:schemeClr val="tx2"/>
                </a:solidFill>
                <a:latin typeface="Arial"/>
                <a:cs typeface="Arial"/>
              </a:rPr>
              <a:t>Completed</a:t>
            </a:r>
            <a:r>
              <a:rPr lang="en-AU" sz="1400" noProof="0" dirty="0">
                <a:solidFill>
                  <a:schemeClr val="tx2"/>
                </a:solidFill>
                <a:latin typeface="Arial"/>
                <a:cs typeface="Arial"/>
              </a:rPr>
              <a:t> Career </a:t>
            </a:r>
            <a:r>
              <a:rPr lang="en-AU" sz="1400" dirty="0">
                <a:solidFill>
                  <a:schemeClr val="tx2"/>
                </a:solidFill>
                <a:latin typeface="Arial"/>
                <a:cs typeface="Arial"/>
              </a:rPr>
              <a:t>stages</a:t>
            </a:r>
            <a:r>
              <a:rPr lang="en-AU" sz="1400" noProof="0" dirty="0">
                <a:solidFill>
                  <a:schemeClr val="tx2"/>
                </a:solidFill>
                <a:latin typeface="Arial"/>
                <a:cs typeface="Arial"/>
              </a:rPr>
              <a:t> </a:t>
            </a:r>
            <a:r>
              <a:rPr lang="en-AU" sz="1400" dirty="0">
                <a:solidFill>
                  <a:schemeClr val="tx2"/>
                </a:solidFill>
                <a:latin typeface="Arial"/>
                <a:cs typeface="Arial"/>
              </a:rPr>
              <a:t>conveyor</a:t>
            </a:r>
            <a:r>
              <a:rPr lang="en-AU" sz="1400" noProof="0" dirty="0">
                <a:solidFill>
                  <a:schemeClr val="tx2"/>
                </a:solidFill>
                <a:latin typeface="Arial"/>
                <a:cs typeface="Arial"/>
              </a:rPr>
              <a:t> worksheet </a:t>
            </a:r>
          </a:p>
          <a:p>
            <a:pPr marL="342900" indent="-342900">
              <a:buClr>
                <a:schemeClr val="accent3"/>
              </a:buClr>
              <a:buFont typeface="Wingdings" pitchFamily="2" charset="2"/>
              <a:buChar char="§"/>
            </a:pPr>
            <a:r>
              <a:rPr lang="en-AU" sz="1400" dirty="0">
                <a:solidFill>
                  <a:schemeClr val="tx2"/>
                </a:solidFill>
                <a:latin typeface="Arial"/>
                <a:cs typeface="Arial"/>
              </a:rPr>
              <a:t>List of people to interview about their career</a:t>
            </a:r>
          </a:p>
          <a:p>
            <a:pPr marL="342900" indent="-342900">
              <a:buClr>
                <a:schemeClr val="accent3"/>
              </a:buClr>
              <a:buFont typeface="Wingdings" pitchFamily="2" charset="2"/>
              <a:buChar char="§"/>
            </a:pPr>
            <a:r>
              <a:rPr lang="en-AU" sz="1400" dirty="0">
                <a:solidFill>
                  <a:schemeClr val="tx2"/>
                </a:solidFill>
                <a:latin typeface="Arial"/>
                <a:cs typeface="Arial"/>
              </a:rPr>
              <a:t>Updated Career Blueprint</a:t>
            </a:r>
          </a:p>
        </p:txBody>
      </p:sp>
    </p:spTree>
    <p:extLst>
      <p:ext uri="{BB962C8B-B14F-4D97-AF65-F5344CB8AC3E}">
        <p14:creationId xmlns:p14="http://schemas.microsoft.com/office/powerpoint/2010/main" val="2027690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3114168" cy="247554"/>
          </a:xfrm>
        </p:spPr>
        <p:txBody>
          <a:bodyPr vert="horz" wrap="none" lIns="72000" tIns="72000" rIns="72000" bIns="36000" rtlCol="0" anchor="t">
            <a:spAutoFit/>
          </a:bodyPr>
          <a:lstStyle/>
          <a:p>
            <a:r>
              <a:rPr lang="en-AU" dirty="0">
                <a:latin typeface="Arial"/>
                <a:cs typeface="Arial"/>
              </a:rPr>
              <a:t>CAREER DEVELOPMENT AND PLANNING</a:t>
            </a:r>
            <a:endParaRPr lang="en-AU" dirty="0"/>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7" y="2407726"/>
            <a:ext cx="5403170" cy="208467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lvl="0" indent="-285750">
              <a:lnSpc>
                <a:spcPct val="100000"/>
              </a:lnSpc>
              <a:spcBef>
                <a:spcPts val="0"/>
              </a:spcBef>
              <a:buFont typeface="Arial" panose="020B0604020202020204" pitchFamily="34" charset="0"/>
              <a:buChar char="•"/>
              <a:defRPr/>
            </a:pPr>
            <a:r>
              <a:rPr lang="en-AU" sz="1800" b="0" i="1" dirty="0"/>
              <a:t>Job mobility is on the minds of young workers. (2025). </a:t>
            </a:r>
            <a:r>
              <a:rPr lang="en-AU" sz="1800" b="0" i="1" dirty="0">
                <a:hlinkClick r:id="rId2"/>
              </a:rPr>
              <a:t>https://mccrindle.com.au/article/job-mobility-is-on-the-minds-of-young-workers/</a:t>
            </a:r>
            <a:r>
              <a:rPr lang="en-AU" sz="1800" b="0" i="1" dirty="0"/>
              <a:t>.</a:t>
            </a:r>
          </a:p>
          <a:p>
            <a:pPr marL="285750" indent="-285750">
              <a:buFont typeface="Arial" panose="020B0604020202020204" pitchFamily="34" charset="0"/>
              <a:buChar char="•"/>
            </a:pPr>
            <a:r>
              <a:rPr lang="en-AU" sz="1800" b="0" i="1" noProof="0" dirty="0"/>
              <a:t>Photography sourced from Adobe Stock.</a:t>
            </a:r>
          </a:p>
          <a:p>
            <a:pPr marL="285750" indent="-285750">
              <a:buFont typeface="Arial" panose="020B0604020202020204" pitchFamily="34" charset="0"/>
              <a:buChar char="•"/>
            </a:pPr>
            <a:r>
              <a:rPr lang="en-US" sz="1800" b="0" i="1" dirty="0"/>
              <a:t>Super, D. (1980). A life-span, life-space approach to career development. Journal of Vocational Behavior. 16 (3): 282–298.</a:t>
            </a:r>
            <a:endParaRPr lang="en-AU" sz="1800" b="0" i="1" noProof="0" dirty="0"/>
          </a:p>
        </p:txBody>
      </p:sp>
    </p:spTree>
    <p:extLst>
      <p:ext uri="{BB962C8B-B14F-4D97-AF65-F5344CB8AC3E}">
        <p14:creationId xmlns:p14="http://schemas.microsoft.com/office/powerpoint/2010/main" val="17322526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5508F068-C712-F097-A1F4-20910EAE5FEE}"/>
              </a:ext>
            </a:extLst>
          </p:cNvPr>
          <p:cNvSpPr>
            <a:spLocks noGrp="1"/>
          </p:cNvSpPr>
          <p:nvPr>
            <p:ph type="body" sz="quarter" idx="11"/>
          </p:nvPr>
        </p:nvSpPr>
        <p:spPr>
          <a:xfrm>
            <a:off x="2657474" y="2930402"/>
            <a:ext cx="6877052" cy="997196"/>
          </a:xfrm>
        </p:spPr>
        <p:txBody>
          <a:bodyPr/>
          <a:lstStyle/>
          <a:p>
            <a:r>
              <a:rPr lang="en-AU" sz="3600" noProof="0"/>
              <a:t>HOW MANY JOBS DO YOU THINK YOU WILL HAVE?</a:t>
            </a:r>
          </a:p>
        </p:txBody>
      </p:sp>
      <p:sp>
        <p:nvSpPr>
          <p:cNvPr id="8" name="Title 7">
            <a:extLst>
              <a:ext uri="{FF2B5EF4-FFF2-40B4-BE49-F238E27FC236}">
                <a16:creationId xmlns:a16="http://schemas.microsoft.com/office/drawing/2014/main" id="{5C3D7B79-C86F-31CE-3DAE-FAACFF12C4B3}"/>
              </a:ext>
            </a:extLst>
          </p:cNvPr>
          <p:cNvSpPr>
            <a:spLocks noGrp="1"/>
          </p:cNvSpPr>
          <p:nvPr>
            <p:ph type="title"/>
          </p:nvPr>
        </p:nvSpPr>
        <p:spPr>
          <a:xfrm>
            <a:off x="1055941" y="873125"/>
            <a:ext cx="1129119" cy="524553"/>
          </a:xfrm>
        </p:spPr>
        <p:txBody>
          <a:bodyPr/>
          <a:lstStyle/>
          <a:p>
            <a:r>
              <a:rPr lang="en-AU" noProof="0"/>
              <a:t>Q&amp;A</a:t>
            </a:r>
          </a:p>
        </p:txBody>
      </p:sp>
      <p:sp>
        <p:nvSpPr>
          <p:cNvPr id="10" name="Text Placeholder 9">
            <a:extLst>
              <a:ext uri="{FF2B5EF4-FFF2-40B4-BE49-F238E27FC236}">
                <a16:creationId xmlns:a16="http://schemas.microsoft.com/office/drawing/2014/main" id="{F072E803-18B0-90C1-98FD-60D5F5859C63}"/>
              </a:ext>
            </a:extLst>
          </p:cNvPr>
          <p:cNvSpPr>
            <a:spLocks noGrp="1"/>
          </p:cNvSpPr>
          <p:nvPr>
            <p:ph type="body" sz="quarter" idx="20"/>
          </p:nvPr>
        </p:nvSpPr>
        <p:spPr>
          <a:xfrm>
            <a:off x="1055688" y="624947"/>
            <a:ext cx="3114168" cy="247554"/>
          </a:xfrm>
        </p:spPr>
        <p:txBody>
          <a:bodyPr/>
          <a:lstStyle/>
          <a:p>
            <a:r>
              <a:rPr lang="en-AU" noProof="0"/>
              <a:t>CAREER DEVELOPMENT AND PLANNING</a:t>
            </a:r>
          </a:p>
        </p:txBody>
      </p:sp>
    </p:spTree>
    <p:extLst>
      <p:ext uri="{BB962C8B-B14F-4D97-AF65-F5344CB8AC3E}">
        <p14:creationId xmlns:p14="http://schemas.microsoft.com/office/powerpoint/2010/main" val="25620137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B19B53-4302-81D5-581A-0CE2D04AF22E}"/>
            </a:ext>
          </a:extLst>
        </p:cNvPr>
        <p:cNvGrpSpPr/>
        <p:nvPr/>
      </p:nvGrpSpPr>
      <p:grpSpPr>
        <a:xfrm>
          <a:off x="0" y="0"/>
          <a:ext cx="0" cy="0"/>
          <a:chOff x="0" y="0"/>
          <a:chExt cx="0" cy="0"/>
        </a:xfrm>
      </p:grpSpPr>
      <p:sp>
        <p:nvSpPr>
          <p:cNvPr id="25" name="Text Placeholder 24">
            <a:extLst>
              <a:ext uri="{FF2B5EF4-FFF2-40B4-BE49-F238E27FC236}">
                <a16:creationId xmlns:a16="http://schemas.microsoft.com/office/drawing/2014/main" id="{73724359-6ABD-9325-B90E-870A3C684F0E}"/>
              </a:ext>
            </a:extLst>
          </p:cNvPr>
          <p:cNvSpPr>
            <a:spLocks noGrp="1"/>
          </p:cNvSpPr>
          <p:nvPr>
            <p:ph type="body" sz="quarter" idx="15"/>
          </p:nvPr>
        </p:nvSpPr>
        <p:spPr>
          <a:xfrm>
            <a:off x="1055688" y="624947"/>
            <a:ext cx="3114168" cy="247554"/>
          </a:xfrm>
        </p:spPr>
        <p:txBody>
          <a:bodyPr/>
          <a:lstStyle/>
          <a:p>
            <a:r>
              <a:rPr lang="en-AU" noProof="0"/>
              <a:t>CAREER DEVELOPMENT AND PLANNING</a:t>
            </a:r>
          </a:p>
        </p:txBody>
      </p:sp>
      <p:sp>
        <p:nvSpPr>
          <p:cNvPr id="27" name="Text Placeholder 26">
            <a:extLst>
              <a:ext uri="{FF2B5EF4-FFF2-40B4-BE49-F238E27FC236}">
                <a16:creationId xmlns:a16="http://schemas.microsoft.com/office/drawing/2014/main" id="{8FFACDFA-5F9E-C1DA-2C56-42310BFBC9EB}"/>
              </a:ext>
            </a:extLst>
          </p:cNvPr>
          <p:cNvSpPr>
            <a:spLocks noGrp="1"/>
          </p:cNvSpPr>
          <p:nvPr>
            <p:ph type="body" idx="1"/>
          </p:nvPr>
        </p:nvSpPr>
        <p:spPr>
          <a:xfrm>
            <a:off x="1055688" y="1686561"/>
            <a:ext cx="4895851" cy="2524519"/>
          </a:xfrm>
        </p:spPr>
        <p:txBody>
          <a:bodyPr/>
          <a:lstStyle/>
          <a:p>
            <a:r>
              <a:rPr lang="en-AU" b="1" noProof="0">
                <a:solidFill>
                  <a:schemeClr val="accent6"/>
                </a:solidFill>
              </a:rPr>
              <a:t>How many jobs will you have?</a:t>
            </a:r>
          </a:p>
          <a:p>
            <a:r>
              <a:rPr lang="en-AU" noProof="0">
                <a:solidFill>
                  <a:schemeClr val="accent6"/>
                </a:solidFill>
              </a:rPr>
              <a:t>You may hold up to – or more than – 18 jobs across different careers or different industries in your lifetime.</a:t>
            </a:r>
          </a:p>
          <a:p>
            <a:r>
              <a:rPr lang="en-AU" b="1" noProof="0">
                <a:solidFill>
                  <a:schemeClr val="accent6"/>
                </a:solidFill>
              </a:rPr>
              <a:t>Understanding terms – job vs career</a:t>
            </a:r>
          </a:p>
          <a:p>
            <a:r>
              <a:rPr lang="en-AU" noProof="0">
                <a:solidFill>
                  <a:schemeClr val="accent6"/>
                </a:solidFill>
              </a:rPr>
              <a:t>A job is a specific role or position, often a short-term source of income, while a career is a long-term journey of professional growth and advancement within a chosen field or industry, comprising multiple jobs, education, and experiences.</a:t>
            </a:r>
          </a:p>
        </p:txBody>
      </p:sp>
      <p:sp>
        <p:nvSpPr>
          <p:cNvPr id="29" name="TextBox 28">
            <a:extLst>
              <a:ext uri="{FF2B5EF4-FFF2-40B4-BE49-F238E27FC236}">
                <a16:creationId xmlns:a16="http://schemas.microsoft.com/office/drawing/2014/main" id="{A4566FC9-0BAB-F60C-788B-7FA3D94881D0}"/>
              </a:ext>
            </a:extLst>
          </p:cNvPr>
          <p:cNvSpPr txBox="1"/>
          <p:nvPr/>
        </p:nvSpPr>
        <p:spPr>
          <a:xfrm>
            <a:off x="6838787" y="1686561"/>
            <a:ext cx="4981699" cy="2658164"/>
          </a:xfrm>
          <a:prstGeom prst="rect">
            <a:avLst/>
          </a:prstGeom>
          <a:noFill/>
        </p:spPr>
        <p:txBody>
          <a:bodyPr wrap="square">
            <a:spAutoFit/>
          </a:bodyPr>
          <a:lstStyle/>
          <a:p>
            <a:pPr>
              <a:lnSpc>
                <a:spcPct val="90000"/>
              </a:lnSpc>
              <a:spcBef>
                <a:spcPts val="1000"/>
              </a:spcBef>
              <a:buClr>
                <a:srgbClr val="FF116F"/>
              </a:buClr>
              <a:buSzPct val="150000"/>
            </a:pPr>
            <a:r>
              <a:rPr lang="en-AU" sz="1600" b="1" noProof="0">
                <a:solidFill>
                  <a:schemeClr val="accent6"/>
                </a:solidFill>
                <a:latin typeface="Arial" panose="020B0604020202020204" pitchFamily="34" charset="0"/>
                <a:cs typeface="Arial" panose="020B0604020202020204" pitchFamily="34" charset="0"/>
              </a:rPr>
              <a:t>Why does this matter?</a:t>
            </a:r>
          </a:p>
          <a:p>
            <a:pPr marL="285750" indent="-285750">
              <a:spcBef>
                <a:spcPts val="1000"/>
              </a:spcBef>
              <a:buFont typeface="Arial" panose="020B0604020202020204" pitchFamily="34" charset="0"/>
              <a:buChar char="•"/>
            </a:pPr>
            <a:r>
              <a:rPr lang="en-AU" sz="1600" noProof="0">
                <a:solidFill>
                  <a:schemeClr val="accent6"/>
                </a:solidFill>
              </a:rPr>
              <a:t>The concept of a "job for life" is outdated</a:t>
            </a:r>
          </a:p>
          <a:p>
            <a:pPr marL="285750" indent="-285750">
              <a:buFont typeface="Arial" panose="020B0604020202020204" pitchFamily="34" charset="0"/>
              <a:buChar char="•"/>
            </a:pPr>
            <a:r>
              <a:rPr lang="en-AU" sz="1600" noProof="0">
                <a:solidFill>
                  <a:schemeClr val="accent6"/>
                </a:solidFill>
              </a:rPr>
              <a:t>Developing adaptability and transferable skills is crucial for future success</a:t>
            </a:r>
          </a:p>
          <a:p>
            <a:pPr marL="285750" indent="-285750">
              <a:buFont typeface="Arial" panose="020B0604020202020204" pitchFamily="34" charset="0"/>
              <a:buChar char="•"/>
            </a:pPr>
            <a:r>
              <a:rPr lang="en-AU" sz="1600" noProof="0">
                <a:solidFill>
                  <a:schemeClr val="accent6"/>
                </a:solidFill>
              </a:rPr>
              <a:t>Understanding your own decision-making processes will help you navigate multiple career transitions</a:t>
            </a:r>
          </a:p>
          <a:p>
            <a:pPr marL="285750" indent="-285750">
              <a:buFont typeface="Arial" panose="020B0604020202020204" pitchFamily="34" charset="0"/>
              <a:buChar char="•"/>
            </a:pPr>
            <a:r>
              <a:rPr lang="en-AU" sz="1600" noProof="0">
                <a:solidFill>
                  <a:schemeClr val="accent6"/>
                </a:solidFill>
              </a:rPr>
              <a:t>Understanding that career encompasses many jobs over different life stages can help you put things into perspective</a:t>
            </a:r>
          </a:p>
        </p:txBody>
      </p:sp>
      <p:pic>
        <p:nvPicPr>
          <p:cNvPr id="31" name="Picture 30" descr="A cartoon of a penguin with a face on it&#10;&#10;AI-generated content may be incorrect.">
            <a:extLst>
              <a:ext uri="{FF2B5EF4-FFF2-40B4-BE49-F238E27FC236}">
                <a16:creationId xmlns:a16="http://schemas.microsoft.com/office/drawing/2014/main" id="{459E9355-D22B-0A62-FEAC-C92092AE15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92759" y="4652655"/>
            <a:ext cx="655455" cy="1260000"/>
          </a:xfrm>
          <a:prstGeom prst="rect">
            <a:avLst/>
          </a:prstGeom>
        </p:spPr>
      </p:pic>
      <p:pic>
        <p:nvPicPr>
          <p:cNvPr id="33" name="Picture 32" descr="A cartoon of a clown holding a cookie&#10;&#10;AI-generated content may be incorrect.">
            <a:extLst>
              <a:ext uri="{FF2B5EF4-FFF2-40B4-BE49-F238E27FC236}">
                <a16:creationId xmlns:a16="http://schemas.microsoft.com/office/drawing/2014/main" id="{47BB13DB-ECDB-E6E5-AA98-893F001365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812" y="4652655"/>
            <a:ext cx="747419" cy="1260000"/>
          </a:xfrm>
          <a:prstGeom prst="rect">
            <a:avLst/>
          </a:prstGeom>
        </p:spPr>
      </p:pic>
      <p:pic>
        <p:nvPicPr>
          <p:cNvPr id="35" name="Picture 34" descr="A cartoon of a person with green hair&#10;&#10;AI-generated content may be incorrect.">
            <a:extLst>
              <a:ext uri="{FF2B5EF4-FFF2-40B4-BE49-F238E27FC236}">
                <a16:creationId xmlns:a16="http://schemas.microsoft.com/office/drawing/2014/main" id="{52EE1849-4651-8416-1663-60CEF6D64E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53850" y="4652655"/>
            <a:ext cx="654435" cy="1260000"/>
          </a:xfrm>
          <a:prstGeom prst="rect">
            <a:avLst/>
          </a:prstGeom>
        </p:spPr>
      </p:pic>
      <p:pic>
        <p:nvPicPr>
          <p:cNvPr id="37" name="Picture 36" descr="A cartoon of a person&#10;&#10;AI-generated content may be incorrect.">
            <a:extLst>
              <a:ext uri="{FF2B5EF4-FFF2-40B4-BE49-F238E27FC236}">
                <a16:creationId xmlns:a16="http://schemas.microsoft.com/office/drawing/2014/main" id="{0E7A5E30-0D65-9635-2794-9CB3DA76431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82169" y="4652655"/>
            <a:ext cx="703154" cy="1260000"/>
          </a:xfrm>
          <a:prstGeom prst="rect">
            <a:avLst/>
          </a:prstGeom>
        </p:spPr>
      </p:pic>
      <p:pic>
        <p:nvPicPr>
          <p:cNvPr id="39" name="Picture 38" descr="A cartoon of a person with a white circle over their head&#10;&#10;AI-generated content may be incorrect.">
            <a:extLst>
              <a:ext uri="{FF2B5EF4-FFF2-40B4-BE49-F238E27FC236}">
                <a16:creationId xmlns:a16="http://schemas.microsoft.com/office/drawing/2014/main" id="{BCF757C8-0602-D7C1-1189-12017789702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60580" y="4652655"/>
            <a:ext cx="553062" cy="1260000"/>
          </a:xfrm>
          <a:prstGeom prst="rect">
            <a:avLst/>
          </a:prstGeom>
        </p:spPr>
      </p:pic>
      <p:pic>
        <p:nvPicPr>
          <p:cNvPr id="41" name="Picture 40" descr="A cartoon of a person with a check mark on their head&#10;&#10;AI-generated content may be incorrect.">
            <a:extLst>
              <a:ext uri="{FF2B5EF4-FFF2-40B4-BE49-F238E27FC236}">
                <a16:creationId xmlns:a16="http://schemas.microsoft.com/office/drawing/2014/main" id="{42190E5B-5839-D737-06C9-9576BAA4F7B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17737" y="4652655"/>
            <a:ext cx="574316" cy="1260000"/>
          </a:xfrm>
          <a:prstGeom prst="rect">
            <a:avLst/>
          </a:prstGeom>
        </p:spPr>
      </p:pic>
      <p:pic>
        <p:nvPicPr>
          <p:cNvPr id="43" name="Picture 42" descr="A cartoon of a person wearing a white coat&#10;&#10;AI-generated content may be incorrect.">
            <a:extLst>
              <a:ext uri="{FF2B5EF4-FFF2-40B4-BE49-F238E27FC236}">
                <a16:creationId xmlns:a16="http://schemas.microsoft.com/office/drawing/2014/main" id="{022C0583-4141-2E9C-E8DC-F8982DAE38E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063676" y="4652655"/>
            <a:ext cx="754535" cy="1260000"/>
          </a:xfrm>
          <a:prstGeom prst="rect">
            <a:avLst/>
          </a:prstGeom>
        </p:spPr>
      </p:pic>
      <p:pic>
        <p:nvPicPr>
          <p:cNvPr id="45" name="Picture 44" descr="A cartoon of a person wearing a mask&#10;&#10;AI-generated content may be incorrect.">
            <a:extLst>
              <a:ext uri="{FF2B5EF4-FFF2-40B4-BE49-F238E27FC236}">
                <a16:creationId xmlns:a16="http://schemas.microsoft.com/office/drawing/2014/main" id="{88ABE574-1E35-7D39-D76D-F63B0F6BCB0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86738" y="4652655"/>
            <a:ext cx="862472" cy="1260000"/>
          </a:xfrm>
          <a:prstGeom prst="rect">
            <a:avLst/>
          </a:prstGeom>
        </p:spPr>
      </p:pic>
      <p:pic>
        <p:nvPicPr>
          <p:cNvPr id="47" name="Picture 46" descr="A cartoon of a person with a paint brush&#10;&#10;AI-generated content may be incorrect.">
            <a:extLst>
              <a:ext uri="{FF2B5EF4-FFF2-40B4-BE49-F238E27FC236}">
                <a16:creationId xmlns:a16="http://schemas.microsoft.com/office/drawing/2014/main" id="{E92E9E7D-79B7-863A-6FE0-340E4D70E9C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077726" y="4652655"/>
            <a:ext cx="617423" cy="1260000"/>
          </a:xfrm>
          <a:prstGeom prst="rect">
            <a:avLst/>
          </a:prstGeom>
        </p:spPr>
      </p:pic>
      <p:pic>
        <p:nvPicPr>
          <p:cNvPr id="49" name="Picture 48" descr="A cartoon of a person with a white face&#10;&#10;AI-generated content may be incorrect.">
            <a:extLst>
              <a:ext uri="{FF2B5EF4-FFF2-40B4-BE49-F238E27FC236}">
                <a16:creationId xmlns:a16="http://schemas.microsoft.com/office/drawing/2014/main" id="{137EE8DC-4E69-2335-E0BB-9C01D1C6CDD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44683" y="4652655"/>
            <a:ext cx="564516" cy="1260000"/>
          </a:xfrm>
          <a:prstGeom prst="rect">
            <a:avLst/>
          </a:prstGeom>
        </p:spPr>
      </p:pic>
      <p:pic>
        <p:nvPicPr>
          <p:cNvPr id="51" name="Picture 50" descr="A cartoon of a person wearing a white coat&#10;&#10;AI-generated content may be incorrect.">
            <a:extLst>
              <a:ext uri="{FF2B5EF4-FFF2-40B4-BE49-F238E27FC236}">
                <a16:creationId xmlns:a16="http://schemas.microsoft.com/office/drawing/2014/main" id="{34B27AD5-FB82-967B-81EF-AA27D5B4280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39079" y="4652655"/>
            <a:ext cx="637077" cy="1260000"/>
          </a:xfrm>
          <a:prstGeom prst="rect">
            <a:avLst/>
          </a:prstGeom>
        </p:spPr>
      </p:pic>
      <p:pic>
        <p:nvPicPr>
          <p:cNvPr id="53" name="Picture 52" descr="A cartoon of a person&#10;&#10;AI-generated content may be incorrect.">
            <a:extLst>
              <a:ext uri="{FF2B5EF4-FFF2-40B4-BE49-F238E27FC236}">
                <a16:creationId xmlns:a16="http://schemas.microsoft.com/office/drawing/2014/main" id="{81033863-FB39-8C7F-C7BC-6C6C2BF77E4A}"/>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8471" y="4652655"/>
            <a:ext cx="692081" cy="1260000"/>
          </a:xfrm>
          <a:prstGeom prst="rect">
            <a:avLst/>
          </a:prstGeom>
        </p:spPr>
      </p:pic>
      <p:sp>
        <p:nvSpPr>
          <p:cNvPr id="55" name="Title 54">
            <a:extLst>
              <a:ext uri="{FF2B5EF4-FFF2-40B4-BE49-F238E27FC236}">
                <a16:creationId xmlns:a16="http://schemas.microsoft.com/office/drawing/2014/main" id="{45BB4F59-37C3-29D6-3259-39D9ACC2BB5D}"/>
              </a:ext>
            </a:extLst>
          </p:cNvPr>
          <p:cNvSpPr>
            <a:spLocks noGrp="1"/>
          </p:cNvSpPr>
          <p:nvPr>
            <p:ph type="title"/>
          </p:nvPr>
        </p:nvSpPr>
        <p:spPr>
          <a:xfrm>
            <a:off x="1055941" y="873125"/>
            <a:ext cx="6138838" cy="524553"/>
          </a:xfrm>
        </p:spPr>
        <p:txBody>
          <a:bodyPr/>
          <a:lstStyle/>
          <a:p>
            <a:r>
              <a:rPr lang="en-AU" noProof="0"/>
              <a:t>You may have more than 18 jobs</a:t>
            </a:r>
          </a:p>
        </p:txBody>
      </p:sp>
    </p:spTree>
    <p:extLst>
      <p:ext uri="{BB962C8B-B14F-4D97-AF65-F5344CB8AC3E}">
        <p14:creationId xmlns:p14="http://schemas.microsoft.com/office/powerpoint/2010/main" val="18647539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2BFFD5-B96A-5B99-5A33-0C50A5B9105C}"/>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5EFA7FBF-C4C5-200C-535C-C9A1873250B0}"/>
              </a:ext>
            </a:extLst>
          </p:cNvPr>
          <p:cNvSpPr>
            <a:spLocks noGrp="1"/>
          </p:cNvSpPr>
          <p:nvPr>
            <p:ph type="title"/>
          </p:nvPr>
        </p:nvSpPr>
        <p:spPr>
          <a:xfrm>
            <a:off x="1055941" y="873125"/>
            <a:ext cx="3097749" cy="524553"/>
          </a:xfrm>
        </p:spPr>
        <p:txBody>
          <a:bodyPr/>
          <a:lstStyle/>
          <a:p>
            <a:r>
              <a:rPr lang="en-AU"/>
              <a:t>A whole lifetime</a:t>
            </a:r>
            <a:endParaRPr lang="en-AU" noProof="0"/>
          </a:p>
        </p:txBody>
      </p:sp>
      <p:sp>
        <p:nvSpPr>
          <p:cNvPr id="5" name="Text Placeholder 4">
            <a:extLst>
              <a:ext uri="{FF2B5EF4-FFF2-40B4-BE49-F238E27FC236}">
                <a16:creationId xmlns:a16="http://schemas.microsoft.com/office/drawing/2014/main" id="{F0EC8DF2-EEEA-1A3D-2A72-8A94C7FAEDA9}"/>
              </a:ext>
            </a:extLst>
          </p:cNvPr>
          <p:cNvSpPr>
            <a:spLocks noGrp="1"/>
          </p:cNvSpPr>
          <p:nvPr>
            <p:ph type="body" idx="21"/>
          </p:nvPr>
        </p:nvSpPr>
        <p:spPr>
          <a:xfrm>
            <a:off x="1055688" y="1614011"/>
            <a:ext cx="4064181" cy="3947473"/>
          </a:xfrm>
        </p:spPr>
        <p:txBody>
          <a:bodyPr/>
          <a:lstStyle/>
          <a:p>
            <a:r>
              <a:rPr lang="en-AU" noProof="0"/>
              <a:t>Super's Life-Career Rainbow illustrates how we occupy multiple life roles simultaneously throughout our lives. Each coloured band represents a different role—</a:t>
            </a:r>
            <a:r>
              <a:rPr lang="en-AU" b="1" noProof="0"/>
              <a:t>child</a:t>
            </a:r>
            <a:r>
              <a:rPr lang="en-AU" noProof="0"/>
              <a:t>, </a:t>
            </a:r>
            <a:r>
              <a:rPr lang="en-AU" b="1" noProof="0"/>
              <a:t>student</a:t>
            </a:r>
            <a:r>
              <a:rPr lang="en-AU" noProof="0"/>
              <a:t>, </a:t>
            </a:r>
            <a:r>
              <a:rPr lang="en-AU" b="1" noProof="0"/>
              <a:t>worker</a:t>
            </a:r>
            <a:r>
              <a:rPr lang="en-AU" noProof="0"/>
              <a:t>, </a:t>
            </a:r>
            <a:r>
              <a:rPr lang="en-AU" b="1" noProof="0"/>
              <a:t>parent</a:t>
            </a:r>
            <a:r>
              <a:rPr lang="en-AU" noProof="0"/>
              <a:t>, </a:t>
            </a:r>
            <a:r>
              <a:rPr lang="en-AU" b="1" noProof="0"/>
              <a:t>citizen</a:t>
            </a:r>
            <a:r>
              <a:rPr lang="en-AU" noProof="0"/>
              <a:t>, and ‘</a:t>
            </a:r>
            <a:r>
              <a:rPr lang="en-AU" b="1" noProof="0" err="1"/>
              <a:t>leisurite</a:t>
            </a:r>
            <a:r>
              <a:rPr lang="en-AU" noProof="0"/>
              <a:t>’ – with varying importance at different ages.</a:t>
            </a:r>
          </a:p>
          <a:p>
            <a:r>
              <a:rPr lang="en-AU" noProof="0"/>
              <a:t>Your career development doesn't happen in isolation but intertwines with personal growth and other life responsibilities. As you move through different life stages, certain roles will expand or contract in importance. </a:t>
            </a:r>
          </a:p>
          <a:p>
            <a:r>
              <a:rPr lang="en-AU" noProof="0"/>
              <a:t>Understanding this interconnection helps you make more holistic career decisions that consider your complete life context rather than viewing your professional path as separate from your personal journey.</a:t>
            </a:r>
          </a:p>
        </p:txBody>
      </p:sp>
      <p:sp>
        <p:nvSpPr>
          <p:cNvPr id="7" name="Text Placeholder 6">
            <a:extLst>
              <a:ext uri="{FF2B5EF4-FFF2-40B4-BE49-F238E27FC236}">
                <a16:creationId xmlns:a16="http://schemas.microsoft.com/office/drawing/2014/main" id="{13A884A9-D81A-7689-B4A5-4B404070FF7A}"/>
              </a:ext>
            </a:extLst>
          </p:cNvPr>
          <p:cNvSpPr>
            <a:spLocks noGrp="1"/>
          </p:cNvSpPr>
          <p:nvPr>
            <p:ph type="body" sz="quarter" idx="20"/>
          </p:nvPr>
        </p:nvSpPr>
        <p:spPr>
          <a:xfrm>
            <a:off x="1055688" y="624947"/>
            <a:ext cx="3114168" cy="247554"/>
          </a:xfrm>
        </p:spPr>
        <p:txBody>
          <a:bodyPr/>
          <a:lstStyle/>
          <a:p>
            <a:r>
              <a:rPr lang="en-AU" noProof="0"/>
              <a:t>CAREER DEVELOPMENT AND PLANNING</a:t>
            </a:r>
          </a:p>
        </p:txBody>
      </p:sp>
      <p:grpSp>
        <p:nvGrpSpPr>
          <p:cNvPr id="17" name="Group 16">
            <a:extLst>
              <a:ext uri="{FF2B5EF4-FFF2-40B4-BE49-F238E27FC236}">
                <a16:creationId xmlns:a16="http://schemas.microsoft.com/office/drawing/2014/main" id="{364FCA15-E020-B772-E10E-50C3FA00D30A}"/>
              </a:ext>
            </a:extLst>
          </p:cNvPr>
          <p:cNvGrpSpPr/>
          <p:nvPr/>
        </p:nvGrpSpPr>
        <p:grpSpPr>
          <a:xfrm>
            <a:off x="5455428" y="872501"/>
            <a:ext cx="6352443" cy="5174919"/>
            <a:chOff x="5374093" y="1561073"/>
            <a:chExt cx="6352443" cy="5174919"/>
          </a:xfrm>
        </p:grpSpPr>
        <p:pic>
          <p:nvPicPr>
            <p:cNvPr id="18" name="Picture 17" descr="A rainbow with text overlay&#10;&#10;AI-generated content may be incorrect.">
              <a:extLst>
                <a:ext uri="{FF2B5EF4-FFF2-40B4-BE49-F238E27FC236}">
                  <a16:creationId xmlns:a16="http://schemas.microsoft.com/office/drawing/2014/main" id="{FBC44CCD-B732-CF06-DD77-0E8957ABFB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6509" y="1561073"/>
              <a:ext cx="5367287" cy="4786564"/>
            </a:xfrm>
            <a:prstGeom prst="rect">
              <a:avLst/>
            </a:prstGeom>
          </p:spPr>
        </p:pic>
        <p:pic>
          <p:nvPicPr>
            <p:cNvPr id="19" name="Picture 18" descr="A cartoon of a person with a cane&#10;&#10;AI-generated content may be incorrect.">
              <a:extLst>
                <a:ext uri="{FF2B5EF4-FFF2-40B4-BE49-F238E27FC236}">
                  <a16:creationId xmlns:a16="http://schemas.microsoft.com/office/drawing/2014/main" id="{4FF05C6E-4D4A-7B58-034D-247CCEF9AA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63796" y="2904361"/>
              <a:ext cx="562740" cy="1049277"/>
            </a:xfrm>
            <a:prstGeom prst="rect">
              <a:avLst/>
            </a:prstGeom>
          </p:spPr>
        </p:pic>
        <p:pic>
          <p:nvPicPr>
            <p:cNvPr id="20" name="Picture 19" descr="A cartoon of a person&#10;&#10;AI-generated content may be incorrect.">
              <a:extLst>
                <a:ext uri="{FF2B5EF4-FFF2-40B4-BE49-F238E27FC236}">
                  <a16:creationId xmlns:a16="http://schemas.microsoft.com/office/drawing/2014/main" id="{C582F203-FDBF-673C-686F-A445223DCA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85635" y="1872666"/>
              <a:ext cx="629359" cy="1114369"/>
            </a:xfrm>
            <a:prstGeom prst="rect">
              <a:avLst/>
            </a:prstGeom>
          </p:spPr>
        </p:pic>
        <p:pic>
          <p:nvPicPr>
            <p:cNvPr id="21" name="Picture 20" descr="A cartoon of a person holding a phone&#10;&#10;AI-generated content may be incorrect.">
              <a:extLst>
                <a:ext uri="{FF2B5EF4-FFF2-40B4-BE49-F238E27FC236}">
                  <a16:creationId xmlns:a16="http://schemas.microsoft.com/office/drawing/2014/main" id="{5F3A7044-21D0-BEA3-36CB-78EA150637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45386" y="1922138"/>
              <a:ext cx="689051" cy="1064897"/>
            </a:xfrm>
            <a:prstGeom prst="rect">
              <a:avLst/>
            </a:prstGeom>
          </p:spPr>
        </p:pic>
        <p:pic>
          <p:nvPicPr>
            <p:cNvPr id="22" name="Picture 21" descr="A cartoon character with a black background&#10;&#10;AI-generated content may be incorrect.">
              <a:extLst>
                <a:ext uri="{FF2B5EF4-FFF2-40B4-BE49-F238E27FC236}">
                  <a16:creationId xmlns:a16="http://schemas.microsoft.com/office/drawing/2014/main" id="{337BF897-CB9D-F0D4-41DB-3872B7BBE1D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5522801" y="2734798"/>
              <a:ext cx="601320" cy="1221629"/>
            </a:xfrm>
            <a:prstGeom prst="rect">
              <a:avLst/>
            </a:prstGeom>
          </p:spPr>
        </p:pic>
        <p:pic>
          <p:nvPicPr>
            <p:cNvPr id="23" name="Picture 22" descr="A cartoon character holding a tablet&#10;&#10;AI-generated content may be incorrect.">
              <a:extLst>
                <a:ext uri="{FF2B5EF4-FFF2-40B4-BE49-F238E27FC236}">
                  <a16:creationId xmlns:a16="http://schemas.microsoft.com/office/drawing/2014/main" id="{310769F7-3C59-4E3C-B602-139BACF11ED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74093" y="4167960"/>
              <a:ext cx="519683" cy="1028651"/>
            </a:xfrm>
            <a:prstGeom prst="rect">
              <a:avLst/>
            </a:prstGeom>
          </p:spPr>
        </p:pic>
        <p:sp>
          <p:nvSpPr>
            <p:cNvPr id="24" name="TextBox 23">
              <a:extLst>
                <a:ext uri="{FF2B5EF4-FFF2-40B4-BE49-F238E27FC236}">
                  <a16:creationId xmlns:a16="http://schemas.microsoft.com/office/drawing/2014/main" id="{02E9840F-8703-FF53-A201-3B69D7B4F644}"/>
                </a:ext>
              </a:extLst>
            </p:cNvPr>
            <p:cNvSpPr txBox="1"/>
            <p:nvPr/>
          </p:nvSpPr>
          <p:spPr>
            <a:xfrm>
              <a:off x="6096000" y="5387403"/>
              <a:ext cx="1832170" cy="769441"/>
            </a:xfrm>
            <a:prstGeom prst="rect">
              <a:avLst/>
            </a:prstGeom>
            <a:noFill/>
          </p:spPr>
          <p:txBody>
            <a:bodyPr wrap="square">
              <a:spAutoFit/>
            </a:bodyPr>
            <a:lstStyle/>
            <a:p>
              <a:pPr algn="ctr"/>
              <a:r>
                <a:rPr lang="en-US" sz="1100" b="1"/>
                <a:t>Environmental </a:t>
              </a:r>
              <a:br>
                <a:rPr lang="en-US" sz="1100" b="1"/>
              </a:br>
              <a:r>
                <a:rPr lang="en-US" sz="1100" b="1"/>
                <a:t>determinants</a:t>
              </a:r>
            </a:p>
            <a:p>
              <a:pPr algn="ctr"/>
              <a:r>
                <a:rPr lang="en-US" sz="1100">
                  <a:solidFill>
                    <a:schemeClr val="accent6"/>
                  </a:solidFill>
                </a:rPr>
                <a:t>• </a:t>
              </a:r>
              <a:r>
                <a:rPr lang="en-US" sz="1100" err="1">
                  <a:solidFill>
                    <a:schemeClr val="accent6"/>
                  </a:solidFill>
                </a:rPr>
                <a:t>Labour</a:t>
              </a:r>
              <a:r>
                <a:rPr lang="en-US" sz="1100">
                  <a:solidFill>
                    <a:schemeClr val="accent6"/>
                  </a:solidFill>
                </a:rPr>
                <a:t> market</a:t>
              </a:r>
            </a:p>
            <a:p>
              <a:pPr algn="ctr"/>
              <a:r>
                <a:rPr lang="en-US" sz="1100">
                  <a:solidFill>
                    <a:schemeClr val="accent6"/>
                  </a:solidFill>
                </a:rPr>
                <a:t>• Employment practices</a:t>
              </a:r>
            </a:p>
          </p:txBody>
        </p:sp>
        <p:sp>
          <p:nvSpPr>
            <p:cNvPr id="25" name="TextBox 24">
              <a:extLst>
                <a:ext uri="{FF2B5EF4-FFF2-40B4-BE49-F238E27FC236}">
                  <a16:creationId xmlns:a16="http://schemas.microsoft.com/office/drawing/2014/main" id="{8D7CC2DF-6C7F-E38A-2926-E54CF67D0916}"/>
                </a:ext>
              </a:extLst>
            </p:cNvPr>
            <p:cNvSpPr txBox="1"/>
            <p:nvPr/>
          </p:nvSpPr>
          <p:spPr>
            <a:xfrm>
              <a:off x="9469550" y="5387402"/>
              <a:ext cx="1832170" cy="769441"/>
            </a:xfrm>
            <a:prstGeom prst="rect">
              <a:avLst/>
            </a:prstGeom>
            <a:noFill/>
          </p:spPr>
          <p:txBody>
            <a:bodyPr wrap="square">
              <a:spAutoFit/>
            </a:bodyPr>
            <a:lstStyle/>
            <a:p>
              <a:pPr algn="ctr"/>
              <a:r>
                <a:rPr lang="en-US" sz="1100" b="1"/>
                <a:t>Personal </a:t>
              </a:r>
              <a:br>
                <a:rPr lang="en-US" sz="1100" b="1"/>
              </a:br>
              <a:r>
                <a:rPr lang="en-US" sz="1100" b="1"/>
                <a:t>determinants</a:t>
              </a:r>
            </a:p>
            <a:p>
              <a:pPr algn="ctr"/>
              <a:r>
                <a:rPr lang="en-US" sz="1100">
                  <a:solidFill>
                    <a:schemeClr val="accent6"/>
                  </a:solidFill>
                </a:rPr>
                <a:t>• Psychological</a:t>
              </a:r>
            </a:p>
            <a:p>
              <a:pPr algn="ctr"/>
              <a:r>
                <a:rPr lang="en-US" sz="1100">
                  <a:solidFill>
                    <a:schemeClr val="accent6"/>
                  </a:solidFill>
                </a:rPr>
                <a:t>• Biological</a:t>
              </a:r>
            </a:p>
          </p:txBody>
        </p:sp>
        <p:sp>
          <p:nvSpPr>
            <p:cNvPr id="26" name="TextBox 25">
              <a:extLst>
                <a:ext uri="{FF2B5EF4-FFF2-40B4-BE49-F238E27FC236}">
                  <a16:creationId xmlns:a16="http://schemas.microsoft.com/office/drawing/2014/main" id="{B29B6192-0F3F-CE00-E669-6C12C0B8A210}"/>
                </a:ext>
              </a:extLst>
            </p:cNvPr>
            <p:cNvSpPr txBox="1"/>
            <p:nvPr/>
          </p:nvSpPr>
          <p:spPr>
            <a:xfrm>
              <a:off x="7474173" y="6305105"/>
              <a:ext cx="2435371" cy="430887"/>
            </a:xfrm>
            <a:prstGeom prst="rect">
              <a:avLst/>
            </a:prstGeom>
            <a:noFill/>
          </p:spPr>
          <p:txBody>
            <a:bodyPr wrap="square">
              <a:spAutoFit/>
            </a:bodyPr>
            <a:lstStyle/>
            <a:p>
              <a:pPr algn="ctr"/>
              <a:r>
                <a:rPr lang="en-US" sz="1100" b="1"/>
                <a:t>Situational determinants</a:t>
              </a:r>
            </a:p>
            <a:p>
              <a:pPr algn="ctr"/>
              <a:r>
                <a:rPr lang="en-US" sz="1100">
                  <a:solidFill>
                    <a:schemeClr val="accent6"/>
                  </a:solidFill>
                </a:rPr>
                <a:t>• Historical • Socioeconomic</a:t>
              </a:r>
            </a:p>
          </p:txBody>
        </p:sp>
      </p:grpSp>
    </p:spTree>
    <p:extLst>
      <p:ext uri="{BB962C8B-B14F-4D97-AF65-F5344CB8AC3E}">
        <p14:creationId xmlns:p14="http://schemas.microsoft.com/office/powerpoint/2010/main" val="23561239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5B85D0-3530-7369-D226-4651010B8B64}"/>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C5C2CF4C-09A2-A8EA-96F0-9860A0D3EFC2}"/>
              </a:ext>
            </a:extLst>
          </p:cNvPr>
          <p:cNvSpPr/>
          <p:nvPr/>
        </p:nvSpPr>
        <p:spPr>
          <a:xfrm>
            <a:off x="1" y="0"/>
            <a:ext cx="4680000" cy="6858000"/>
          </a:xfrm>
          <a:prstGeom prst="rect">
            <a:avLst/>
          </a:prstGeom>
          <a:solidFill>
            <a:schemeClr val="bg2">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Rectangle 13">
            <a:extLst>
              <a:ext uri="{FF2B5EF4-FFF2-40B4-BE49-F238E27FC236}">
                <a16:creationId xmlns:a16="http://schemas.microsoft.com/office/drawing/2014/main" id="{6879D648-1BB8-BD41-D3D9-283D46CBB9D4}"/>
              </a:ext>
            </a:extLst>
          </p:cNvPr>
          <p:cNvSpPr/>
          <p:nvPr/>
        </p:nvSpPr>
        <p:spPr>
          <a:xfrm>
            <a:off x="7512000" y="0"/>
            <a:ext cx="4680000" cy="6858000"/>
          </a:xfrm>
          <a:prstGeom prst="rect">
            <a:avLst/>
          </a:prstGeom>
          <a:solidFill>
            <a:schemeClr val="bg2">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2" name="Table 1">
            <a:extLst>
              <a:ext uri="{FF2B5EF4-FFF2-40B4-BE49-F238E27FC236}">
                <a16:creationId xmlns:a16="http://schemas.microsoft.com/office/drawing/2014/main" id="{A9D609E2-5868-9BBD-0CD0-7C64F1A26C72}"/>
              </a:ext>
            </a:extLst>
          </p:cNvPr>
          <p:cNvGraphicFramePr>
            <a:graphicFrameLocks noGrp="1"/>
          </p:cNvGraphicFramePr>
          <p:nvPr>
            <p:extLst>
              <p:ext uri="{D42A27DB-BD31-4B8C-83A1-F6EECF244321}">
                <p14:modId xmlns:p14="http://schemas.microsoft.com/office/powerpoint/2010/main" val="1917052429"/>
              </p:ext>
            </p:extLst>
          </p:nvPr>
        </p:nvGraphicFramePr>
        <p:xfrm>
          <a:off x="172924" y="1703386"/>
          <a:ext cx="4320000" cy="4419605"/>
        </p:xfrm>
        <a:graphic>
          <a:graphicData uri="http://schemas.openxmlformats.org/drawingml/2006/table">
            <a:tbl>
              <a:tblPr firstRow="1" bandRow="1">
                <a:tableStyleId>{5940675A-B579-460E-94D1-54222C63F5DA}</a:tableStyleId>
              </a:tblPr>
              <a:tblGrid>
                <a:gridCol w="4320000">
                  <a:extLst>
                    <a:ext uri="{9D8B030D-6E8A-4147-A177-3AD203B41FA5}">
                      <a16:colId xmlns:a16="http://schemas.microsoft.com/office/drawing/2014/main" val="1484874902"/>
                    </a:ext>
                  </a:extLst>
                </a:gridCol>
              </a:tblGrid>
              <a:tr h="883921">
                <a:tc>
                  <a:txBody>
                    <a:bodyPr/>
                    <a:lstStyle/>
                    <a:p>
                      <a:pPr algn="r"/>
                      <a:r>
                        <a:rPr lang="en-AU" sz="1600" b="1" noProof="0">
                          <a:solidFill>
                            <a:schemeClr val="tx2"/>
                          </a:solidFill>
                          <a:latin typeface="Arial"/>
                        </a:rPr>
                        <a:t>Student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60000"/>
                        <a:lumOff val="40000"/>
                      </a:schemeClr>
                    </a:solidFill>
                  </a:tcPr>
                </a:tc>
                <a:extLst>
                  <a:ext uri="{0D108BD9-81ED-4DB2-BD59-A6C34878D82A}">
                    <a16:rowId xmlns:a16="http://schemas.microsoft.com/office/drawing/2014/main" val="3704882392"/>
                  </a:ext>
                </a:extLst>
              </a:tr>
              <a:tr h="883921">
                <a:tc>
                  <a:txBody>
                    <a:bodyPr/>
                    <a:lstStyle/>
                    <a:p>
                      <a:pPr algn="r"/>
                      <a:r>
                        <a:rPr lang="en-AU" sz="1600" b="1" noProof="0">
                          <a:solidFill>
                            <a:schemeClr val="tx2"/>
                          </a:solidFill>
                          <a:latin typeface="Arial"/>
                        </a:rPr>
                        <a:t>Student – Worker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3792994269"/>
                  </a:ext>
                </a:extLst>
              </a:tr>
              <a:tr h="883921">
                <a:tc>
                  <a:txBody>
                    <a:bodyPr/>
                    <a:lstStyle/>
                    <a:p>
                      <a:pPr algn="r"/>
                      <a:r>
                        <a:rPr lang="en-AU" sz="1600" b="1" noProof="0">
                          <a:solidFill>
                            <a:schemeClr val="tx2"/>
                          </a:solidFill>
                          <a:latin typeface="Arial"/>
                        </a:rPr>
                        <a:t>Student – Worker – Parent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2922436408"/>
                  </a:ext>
                </a:extLst>
              </a:tr>
              <a:tr h="883921">
                <a:tc>
                  <a:txBody>
                    <a:bodyPr/>
                    <a:lstStyle/>
                    <a:p>
                      <a:pPr algn="r"/>
                      <a:r>
                        <a:rPr lang="en-AU" sz="1600" b="1" noProof="0">
                          <a:solidFill>
                            <a:schemeClr val="tx2"/>
                          </a:solidFill>
                          <a:latin typeface="Arial"/>
                        </a:rPr>
                        <a:t>Worker – Parent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647663557"/>
                  </a:ext>
                </a:extLst>
              </a:tr>
              <a:tr h="883921">
                <a:tc>
                  <a:txBody>
                    <a:bodyPr/>
                    <a:lstStyle/>
                    <a:p>
                      <a:pPr algn="r"/>
                      <a:r>
                        <a:rPr lang="en-AU" sz="1600" b="1" noProof="0">
                          <a:solidFill>
                            <a:schemeClr val="tx2"/>
                          </a:solidFill>
                          <a:latin typeface="Arial"/>
                        </a:rPr>
                        <a:t>Worker – Parent – Retiree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3593693174"/>
                  </a:ext>
                </a:extLst>
              </a:tr>
            </a:tbl>
          </a:graphicData>
        </a:graphic>
      </p:graphicFrame>
      <p:graphicFrame>
        <p:nvGraphicFramePr>
          <p:cNvPr id="3" name="Table 2">
            <a:extLst>
              <a:ext uri="{FF2B5EF4-FFF2-40B4-BE49-F238E27FC236}">
                <a16:creationId xmlns:a16="http://schemas.microsoft.com/office/drawing/2014/main" id="{D4B67B54-2535-3F1E-C9E8-BF30120438DD}"/>
              </a:ext>
            </a:extLst>
          </p:cNvPr>
          <p:cNvGraphicFramePr>
            <a:graphicFrameLocks noGrp="1"/>
          </p:cNvGraphicFramePr>
          <p:nvPr>
            <p:extLst>
              <p:ext uri="{D42A27DB-BD31-4B8C-83A1-F6EECF244321}">
                <p14:modId xmlns:p14="http://schemas.microsoft.com/office/powerpoint/2010/main" val="1868521079"/>
              </p:ext>
            </p:extLst>
          </p:nvPr>
        </p:nvGraphicFramePr>
        <p:xfrm>
          <a:off x="7706062" y="1701606"/>
          <a:ext cx="4320000" cy="4419605"/>
        </p:xfrm>
        <a:graphic>
          <a:graphicData uri="http://schemas.openxmlformats.org/drawingml/2006/table">
            <a:tbl>
              <a:tblPr firstRow="1" bandRow="1">
                <a:tableStyleId>{5940675A-B579-460E-94D1-54222C63F5DA}</a:tableStyleId>
              </a:tblPr>
              <a:tblGrid>
                <a:gridCol w="4320000">
                  <a:extLst>
                    <a:ext uri="{9D8B030D-6E8A-4147-A177-3AD203B41FA5}">
                      <a16:colId xmlns:a16="http://schemas.microsoft.com/office/drawing/2014/main" val="753847714"/>
                    </a:ext>
                  </a:extLst>
                </a:gridCol>
              </a:tblGrid>
              <a:tr h="883921">
                <a:tc>
                  <a:txBody>
                    <a:bodyPr/>
                    <a:lstStyle/>
                    <a:p>
                      <a:r>
                        <a:rPr lang="en-AU" sz="1200" noProof="0">
                          <a:solidFill>
                            <a:schemeClr val="tx2"/>
                          </a:solidFill>
                          <a:latin typeface="Arial"/>
                        </a:rPr>
                        <a:t>Learning new skills and knowledge</a:t>
                      </a:r>
                    </a:p>
                    <a:p>
                      <a:pPr lvl="0">
                        <a:buNone/>
                      </a:pPr>
                      <a:r>
                        <a:rPr lang="en-AU" sz="1200" noProof="0">
                          <a:solidFill>
                            <a:schemeClr val="tx2"/>
                          </a:solidFill>
                          <a:latin typeface="Arial"/>
                        </a:rPr>
                        <a:t>Discovering interests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60000"/>
                        <a:lumOff val="40000"/>
                      </a:schemeClr>
                    </a:solidFill>
                  </a:tcPr>
                </a:tc>
                <a:extLst>
                  <a:ext uri="{0D108BD9-81ED-4DB2-BD59-A6C34878D82A}">
                    <a16:rowId xmlns:a16="http://schemas.microsoft.com/office/drawing/2014/main" val="7829957"/>
                  </a:ext>
                </a:extLst>
              </a:tr>
              <a:tr h="883921">
                <a:tc>
                  <a:txBody>
                    <a:bodyPr/>
                    <a:lstStyle/>
                    <a:p>
                      <a:r>
                        <a:rPr lang="en-AU" sz="1200" noProof="0">
                          <a:solidFill>
                            <a:schemeClr val="tx2"/>
                          </a:solidFill>
                          <a:latin typeface="Arial"/>
                        </a:rPr>
                        <a:t>Beginning a first career</a:t>
                      </a:r>
                    </a:p>
                    <a:p>
                      <a:pPr lvl="0">
                        <a:buNone/>
                      </a:pPr>
                      <a:r>
                        <a:rPr lang="en-AU" sz="1200" noProof="0">
                          <a:solidFill>
                            <a:schemeClr val="tx2"/>
                          </a:solidFill>
                          <a:latin typeface="Arial"/>
                        </a:rPr>
                        <a:t>Starting in part-time or casual work</a:t>
                      </a:r>
                    </a:p>
                    <a:p>
                      <a:pPr lvl="0">
                        <a:buNone/>
                      </a:pPr>
                      <a:r>
                        <a:rPr lang="en-AU" sz="1200" noProof="0">
                          <a:solidFill>
                            <a:schemeClr val="tx2"/>
                          </a:solidFill>
                          <a:latin typeface="Arial"/>
                        </a:rPr>
                        <a:t>Training, or studying for a qualification/certificate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997957007"/>
                  </a:ext>
                </a:extLst>
              </a:tr>
              <a:tr h="883921">
                <a:tc>
                  <a:txBody>
                    <a:bodyPr/>
                    <a:lstStyle/>
                    <a:p>
                      <a:r>
                        <a:rPr lang="en-AU" sz="1200" noProof="0">
                          <a:solidFill>
                            <a:schemeClr val="tx2"/>
                          </a:solidFill>
                          <a:latin typeface="Arial"/>
                        </a:rPr>
                        <a:t>Building a career</a:t>
                      </a:r>
                    </a:p>
                    <a:p>
                      <a:pPr lvl="0">
                        <a:buNone/>
                      </a:pPr>
                      <a:r>
                        <a:rPr lang="en-AU" sz="1200" noProof="0">
                          <a:solidFill>
                            <a:schemeClr val="tx2"/>
                          </a:solidFill>
                          <a:latin typeface="Arial"/>
                        </a:rPr>
                        <a:t>Attaining qualifications or completing further study</a:t>
                      </a:r>
                    </a:p>
                    <a:p>
                      <a:pPr lvl="0">
                        <a:buNone/>
                      </a:pPr>
                      <a:r>
                        <a:rPr lang="en-AU" sz="1200" noProof="0">
                          <a:solidFill>
                            <a:schemeClr val="tx2"/>
                          </a:solidFill>
                          <a:latin typeface="Arial"/>
                        </a:rPr>
                        <a:t>Getting promoted or shifting to a new career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2172468959"/>
                  </a:ext>
                </a:extLst>
              </a:tr>
              <a:tr h="883921">
                <a:tc>
                  <a:txBody>
                    <a:bodyPr/>
                    <a:lstStyle/>
                    <a:p>
                      <a:r>
                        <a:rPr lang="en-AU" sz="1200" noProof="0">
                          <a:solidFill>
                            <a:schemeClr val="tx2"/>
                          </a:solidFill>
                          <a:latin typeface="Arial"/>
                        </a:rPr>
                        <a:t>Managing teams</a:t>
                      </a:r>
                    </a:p>
                    <a:p>
                      <a:pPr lvl="0">
                        <a:buNone/>
                      </a:pPr>
                      <a:r>
                        <a:rPr lang="en-AU" sz="1200" noProof="0">
                          <a:solidFill>
                            <a:schemeClr val="tx2"/>
                          </a:solidFill>
                          <a:latin typeface="Arial"/>
                        </a:rPr>
                        <a:t>Becoming an expert or senior in your role</a:t>
                      </a:r>
                    </a:p>
                    <a:p>
                      <a:pPr lvl="0">
                        <a:buNone/>
                      </a:pPr>
                      <a:r>
                        <a:rPr lang="en-AU" sz="1200" noProof="0">
                          <a:solidFill>
                            <a:schemeClr val="tx2"/>
                          </a:solidFill>
                          <a:latin typeface="Arial"/>
                        </a:rPr>
                        <a:t>Mentoring other workers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2638260197"/>
                  </a:ext>
                </a:extLst>
              </a:tr>
              <a:tr h="883921">
                <a:tc>
                  <a:txBody>
                    <a:bodyPr/>
                    <a:lstStyle/>
                    <a:p>
                      <a:r>
                        <a:rPr lang="en-AU" sz="1200" noProof="0">
                          <a:solidFill>
                            <a:schemeClr val="tx2"/>
                          </a:solidFill>
                          <a:latin typeface="Arial"/>
                        </a:rPr>
                        <a:t>Consulting</a:t>
                      </a:r>
                    </a:p>
                    <a:p>
                      <a:pPr lvl="0">
                        <a:buNone/>
                      </a:pPr>
                      <a:r>
                        <a:rPr lang="en-AU" sz="1200" noProof="0">
                          <a:solidFill>
                            <a:schemeClr val="tx2"/>
                          </a:solidFill>
                          <a:latin typeface="Arial"/>
                        </a:rPr>
                        <a:t>Reducing work hours</a:t>
                      </a:r>
                    </a:p>
                    <a:p>
                      <a:pPr lvl="0">
                        <a:buNone/>
                      </a:pPr>
                      <a:r>
                        <a:rPr lang="en-AU" sz="1200" noProof="0">
                          <a:solidFill>
                            <a:schemeClr val="tx2"/>
                          </a:solidFill>
                          <a:latin typeface="Arial"/>
                        </a:rPr>
                        <a:t>Preparing for retirement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1641253956"/>
                  </a:ext>
                </a:extLst>
              </a:tr>
            </a:tbl>
          </a:graphicData>
        </a:graphic>
      </p:graphicFrame>
      <p:pic>
        <p:nvPicPr>
          <p:cNvPr id="8" name="Picture 7">
            <a:extLst>
              <a:ext uri="{FF2B5EF4-FFF2-40B4-BE49-F238E27FC236}">
                <a16:creationId xmlns:a16="http://schemas.microsoft.com/office/drawing/2014/main" id="{68B7854C-FB7D-6945-86FC-5089E94D69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655" y="636583"/>
            <a:ext cx="4905389" cy="430220"/>
          </a:xfrm>
          <a:prstGeom prst="rect">
            <a:avLst/>
          </a:prstGeom>
        </p:spPr>
      </p:pic>
      <p:pic>
        <p:nvPicPr>
          <p:cNvPr id="11" name="Picture 10">
            <a:extLst>
              <a:ext uri="{FF2B5EF4-FFF2-40B4-BE49-F238E27FC236}">
                <a16:creationId xmlns:a16="http://schemas.microsoft.com/office/drawing/2014/main" id="{638B16B2-98CF-9B6E-22A8-B22E233900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4574" y="696663"/>
            <a:ext cx="4925684" cy="432000"/>
          </a:xfrm>
          <a:prstGeom prst="rect">
            <a:avLst/>
          </a:prstGeom>
        </p:spPr>
      </p:pic>
      <p:pic>
        <p:nvPicPr>
          <p:cNvPr id="17" name="Picture 16">
            <a:extLst>
              <a:ext uri="{FF2B5EF4-FFF2-40B4-BE49-F238E27FC236}">
                <a16:creationId xmlns:a16="http://schemas.microsoft.com/office/drawing/2014/main" id="{2C484BC7-9D94-6B33-DC0F-21412395C2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0451" y="1965077"/>
            <a:ext cx="3371095" cy="295657"/>
          </a:xfrm>
          <a:prstGeom prst="rect">
            <a:avLst/>
          </a:prstGeom>
        </p:spPr>
      </p:pic>
      <p:pic>
        <p:nvPicPr>
          <p:cNvPr id="20" name="Picture 19">
            <a:extLst>
              <a:ext uri="{FF2B5EF4-FFF2-40B4-BE49-F238E27FC236}">
                <a16:creationId xmlns:a16="http://schemas.microsoft.com/office/drawing/2014/main" id="{B56B76FB-1BFF-0CDD-5FC2-93F21F3105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10452" y="2862536"/>
            <a:ext cx="3371095" cy="295657"/>
          </a:xfrm>
          <a:prstGeom prst="rect">
            <a:avLst/>
          </a:prstGeom>
        </p:spPr>
      </p:pic>
      <p:pic>
        <p:nvPicPr>
          <p:cNvPr id="22" name="Picture 21">
            <a:extLst>
              <a:ext uri="{FF2B5EF4-FFF2-40B4-BE49-F238E27FC236}">
                <a16:creationId xmlns:a16="http://schemas.microsoft.com/office/drawing/2014/main" id="{983B1C45-DE69-9F39-1F9C-94673D1B76E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38160" y="3759995"/>
            <a:ext cx="3371095" cy="295657"/>
          </a:xfrm>
          <a:prstGeom prst="rect">
            <a:avLst/>
          </a:prstGeom>
        </p:spPr>
      </p:pic>
      <p:pic>
        <p:nvPicPr>
          <p:cNvPr id="24" name="Picture 23">
            <a:extLst>
              <a:ext uri="{FF2B5EF4-FFF2-40B4-BE49-F238E27FC236}">
                <a16:creationId xmlns:a16="http://schemas.microsoft.com/office/drawing/2014/main" id="{7C6F32C1-7E60-122F-C348-9ADEC0C0A09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10452" y="4657454"/>
            <a:ext cx="3371095" cy="295657"/>
          </a:xfrm>
          <a:prstGeom prst="rect">
            <a:avLst/>
          </a:prstGeom>
        </p:spPr>
      </p:pic>
      <p:pic>
        <p:nvPicPr>
          <p:cNvPr id="26" name="Picture 25">
            <a:extLst>
              <a:ext uri="{FF2B5EF4-FFF2-40B4-BE49-F238E27FC236}">
                <a16:creationId xmlns:a16="http://schemas.microsoft.com/office/drawing/2014/main" id="{1BB56224-EE39-3B05-6BE4-B564A25000A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10452" y="5554914"/>
            <a:ext cx="3371095" cy="295657"/>
          </a:xfrm>
          <a:prstGeom prst="rect">
            <a:avLst/>
          </a:prstGeom>
        </p:spPr>
      </p:pic>
      <p:pic>
        <p:nvPicPr>
          <p:cNvPr id="30" name="Picture 29" descr="A white circle with yellow stars on it&#10;&#10;AI-generated content may be incorrect.">
            <a:extLst>
              <a:ext uri="{FF2B5EF4-FFF2-40B4-BE49-F238E27FC236}">
                <a16:creationId xmlns:a16="http://schemas.microsoft.com/office/drawing/2014/main" id="{61D44373-574D-F054-BF95-45338145317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706062" y="465815"/>
            <a:ext cx="896092" cy="904792"/>
          </a:xfrm>
          <a:prstGeom prst="rect">
            <a:avLst/>
          </a:prstGeom>
        </p:spPr>
      </p:pic>
      <p:pic>
        <p:nvPicPr>
          <p:cNvPr id="32" name="Picture 31" descr="A white circle with orange hearts and a black background&#10;&#10;AI-generated content may be incorrect.">
            <a:extLst>
              <a:ext uri="{FF2B5EF4-FFF2-40B4-BE49-F238E27FC236}">
                <a16:creationId xmlns:a16="http://schemas.microsoft.com/office/drawing/2014/main" id="{56AF3327-2C4A-A257-4A77-DD4B0060FD9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72039" y="465815"/>
            <a:ext cx="893255" cy="974073"/>
          </a:xfrm>
          <a:prstGeom prst="rect">
            <a:avLst/>
          </a:prstGeom>
        </p:spPr>
      </p:pic>
    </p:spTree>
    <p:extLst>
      <p:ext uri="{BB962C8B-B14F-4D97-AF65-F5344CB8AC3E}">
        <p14:creationId xmlns:p14="http://schemas.microsoft.com/office/powerpoint/2010/main" val="17969888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35A361-7480-378D-D566-BADC7D5DF45B}"/>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AD27C6AD-1DAD-7C98-8740-9F1DEC2D24E0}"/>
              </a:ext>
            </a:extLst>
          </p:cNvPr>
          <p:cNvSpPr>
            <a:spLocks noGrp="1"/>
          </p:cNvSpPr>
          <p:nvPr>
            <p:ph type="body" sz="quarter" idx="14"/>
          </p:nvPr>
        </p:nvSpPr>
        <p:spPr>
          <a:xfrm>
            <a:off x="4511676" y="1740821"/>
            <a:ext cx="3170444" cy="304699"/>
          </a:xfrm>
        </p:spPr>
        <p:txBody>
          <a:bodyPr/>
          <a:lstStyle/>
          <a:p>
            <a:r>
              <a:rPr lang="en-AU"/>
              <a:t>JOB</a:t>
            </a:r>
          </a:p>
        </p:txBody>
      </p:sp>
      <p:sp>
        <p:nvSpPr>
          <p:cNvPr id="14" name="Text Placeholder 13">
            <a:extLst>
              <a:ext uri="{FF2B5EF4-FFF2-40B4-BE49-F238E27FC236}">
                <a16:creationId xmlns:a16="http://schemas.microsoft.com/office/drawing/2014/main" id="{5E0E01D7-769A-69E4-98CC-813B5AD98E03}"/>
              </a:ext>
            </a:extLst>
          </p:cNvPr>
          <p:cNvSpPr>
            <a:spLocks noGrp="1"/>
          </p:cNvSpPr>
          <p:nvPr>
            <p:ph type="body" sz="quarter" idx="17"/>
          </p:nvPr>
        </p:nvSpPr>
        <p:spPr>
          <a:xfrm>
            <a:off x="7939269" y="1737281"/>
            <a:ext cx="3205391" cy="304699"/>
          </a:xfrm>
        </p:spPr>
        <p:txBody>
          <a:bodyPr/>
          <a:lstStyle/>
          <a:p>
            <a:r>
              <a:rPr lang="en-AU"/>
              <a:t>CAREER</a:t>
            </a:r>
          </a:p>
        </p:txBody>
      </p:sp>
      <p:sp>
        <p:nvSpPr>
          <p:cNvPr id="17" name="Text Placeholder 16">
            <a:extLst>
              <a:ext uri="{FF2B5EF4-FFF2-40B4-BE49-F238E27FC236}">
                <a16:creationId xmlns:a16="http://schemas.microsoft.com/office/drawing/2014/main" id="{D41C25AD-26B9-895F-1C01-5F6568917132}"/>
              </a:ext>
            </a:extLst>
          </p:cNvPr>
          <p:cNvSpPr>
            <a:spLocks noGrp="1"/>
          </p:cNvSpPr>
          <p:nvPr>
            <p:ph type="body" sz="quarter" idx="20"/>
          </p:nvPr>
        </p:nvSpPr>
        <p:spPr>
          <a:xfrm>
            <a:off x="4511676" y="3548728"/>
            <a:ext cx="3170444" cy="304699"/>
          </a:xfrm>
        </p:spPr>
        <p:txBody>
          <a:bodyPr/>
          <a:lstStyle/>
          <a:p>
            <a:r>
              <a:rPr lang="en-AU"/>
              <a:t>CAREER MATURITY</a:t>
            </a:r>
          </a:p>
        </p:txBody>
      </p:sp>
      <p:sp>
        <p:nvSpPr>
          <p:cNvPr id="19" name="Text Placeholder 18">
            <a:extLst>
              <a:ext uri="{FF2B5EF4-FFF2-40B4-BE49-F238E27FC236}">
                <a16:creationId xmlns:a16="http://schemas.microsoft.com/office/drawing/2014/main" id="{A2284C35-9378-F5C5-5EDE-F7AA4DB3A4D5}"/>
              </a:ext>
            </a:extLst>
          </p:cNvPr>
          <p:cNvSpPr>
            <a:spLocks noGrp="1"/>
          </p:cNvSpPr>
          <p:nvPr>
            <p:ph type="body" sz="quarter" idx="23"/>
          </p:nvPr>
        </p:nvSpPr>
        <p:spPr>
          <a:xfrm>
            <a:off x="7939269" y="3548728"/>
            <a:ext cx="3205391" cy="304699"/>
          </a:xfrm>
        </p:spPr>
        <p:txBody>
          <a:bodyPr/>
          <a:lstStyle/>
          <a:p>
            <a:r>
              <a:rPr lang="en-AU"/>
              <a:t>LIFE ROLES</a:t>
            </a:r>
          </a:p>
        </p:txBody>
      </p:sp>
      <p:sp>
        <p:nvSpPr>
          <p:cNvPr id="18" name="Text Placeholder 17">
            <a:extLst>
              <a:ext uri="{FF2B5EF4-FFF2-40B4-BE49-F238E27FC236}">
                <a16:creationId xmlns:a16="http://schemas.microsoft.com/office/drawing/2014/main" id="{50B5DE07-C282-81DF-C7ED-BCD36EE2E3D7}"/>
              </a:ext>
            </a:extLst>
          </p:cNvPr>
          <p:cNvSpPr>
            <a:spLocks noGrp="1"/>
          </p:cNvSpPr>
          <p:nvPr>
            <p:ph type="body" idx="22"/>
          </p:nvPr>
        </p:nvSpPr>
        <p:spPr>
          <a:xfrm>
            <a:off x="7939269" y="3918012"/>
            <a:ext cx="3203576" cy="1918199"/>
          </a:xfrm>
        </p:spPr>
        <p:txBody>
          <a:bodyPr/>
          <a:lstStyle/>
          <a:p>
            <a:r>
              <a:rPr lang="en-US"/>
              <a:t>Different parts of your life that affect each other and your career choices, such as being a child, student, citizen, family member, or someone who enjoys leisure activities. These roles change in importance as you grow and influence your career path.</a:t>
            </a:r>
            <a:endParaRPr lang="en-AU"/>
          </a:p>
        </p:txBody>
      </p:sp>
      <p:sp>
        <p:nvSpPr>
          <p:cNvPr id="16" name="Text Placeholder 15">
            <a:extLst>
              <a:ext uri="{FF2B5EF4-FFF2-40B4-BE49-F238E27FC236}">
                <a16:creationId xmlns:a16="http://schemas.microsoft.com/office/drawing/2014/main" id="{2AE1419A-D6CC-B0AC-78B9-D07F04CC4DE5}"/>
              </a:ext>
            </a:extLst>
          </p:cNvPr>
          <p:cNvSpPr>
            <a:spLocks noGrp="1"/>
          </p:cNvSpPr>
          <p:nvPr>
            <p:ph type="body" idx="19"/>
          </p:nvPr>
        </p:nvSpPr>
        <p:spPr>
          <a:xfrm>
            <a:off x="4511676" y="3918012"/>
            <a:ext cx="3168649" cy="1918199"/>
          </a:xfrm>
        </p:spPr>
        <p:txBody>
          <a:bodyPr/>
          <a:lstStyle/>
          <a:p>
            <a:r>
              <a:rPr lang="en-US"/>
              <a:t>Your ability and readiness to make smart career choices, based on knowing you need to plan, understanding different jobs and training, knowing your own interests and skills, making good decisions, and having realistic views about work.</a:t>
            </a:r>
            <a:endParaRPr lang="en-AU"/>
          </a:p>
        </p:txBody>
      </p:sp>
      <p:sp>
        <p:nvSpPr>
          <p:cNvPr id="15" name="Text Placeholder 14">
            <a:extLst>
              <a:ext uri="{FF2B5EF4-FFF2-40B4-BE49-F238E27FC236}">
                <a16:creationId xmlns:a16="http://schemas.microsoft.com/office/drawing/2014/main" id="{3B7F6113-2A9A-B77C-95EA-C2F3A02EE74F}"/>
              </a:ext>
            </a:extLst>
          </p:cNvPr>
          <p:cNvSpPr>
            <a:spLocks noGrp="1"/>
          </p:cNvSpPr>
          <p:nvPr>
            <p:ph type="body" idx="13"/>
          </p:nvPr>
        </p:nvSpPr>
        <p:spPr>
          <a:xfrm>
            <a:off x="4511676" y="2097900"/>
            <a:ext cx="3168649" cy="810204"/>
          </a:xfrm>
        </p:spPr>
        <p:txBody>
          <a:bodyPr/>
          <a:lstStyle/>
          <a:p>
            <a:r>
              <a:rPr lang="en-US"/>
              <a:t>A specific position of work where you perform tasks in exchange for pay.</a:t>
            </a:r>
            <a:endParaRPr lang="en-AU"/>
          </a:p>
        </p:txBody>
      </p:sp>
      <p:sp>
        <p:nvSpPr>
          <p:cNvPr id="13" name="Text Placeholder 12">
            <a:extLst>
              <a:ext uri="{FF2B5EF4-FFF2-40B4-BE49-F238E27FC236}">
                <a16:creationId xmlns:a16="http://schemas.microsoft.com/office/drawing/2014/main" id="{B94924BB-AA0F-662E-8F2C-F90E1A8E7089}"/>
              </a:ext>
            </a:extLst>
          </p:cNvPr>
          <p:cNvSpPr>
            <a:spLocks noGrp="1"/>
          </p:cNvSpPr>
          <p:nvPr>
            <p:ph type="body" idx="16"/>
          </p:nvPr>
        </p:nvSpPr>
        <p:spPr>
          <a:xfrm>
            <a:off x="7939270" y="2097900"/>
            <a:ext cx="3203576" cy="1031803"/>
          </a:xfrm>
        </p:spPr>
        <p:txBody>
          <a:bodyPr/>
          <a:lstStyle/>
          <a:p>
            <a:r>
              <a:rPr lang="en-US"/>
              <a:t>A series of connected jobs and experiences in a particular field or across different fields over your lifetime.</a:t>
            </a:r>
            <a:endParaRPr lang="en-AU"/>
          </a:p>
        </p:txBody>
      </p:sp>
      <p:sp>
        <p:nvSpPr>
          <p:cNvPr id="20" name="Text Placeholder 19">
            <a:extLst>
              <a:ext uri="{FF2B5EF4-FFF2-40B4-BE49-F238E27FC236}">
                <a16:creationId xmlns:a16="http://schemas.microsoft.com/office/drawing/2014/main" id="{DBA063FB-E0BE-7073-A462-FF7B4E53DBDB}"/>
              </a:ext>
            </a:extLst>
          </p:cNvPr>
          <p:cNvSpPr>
            <a:spLocks noGrp="1"/>
          </p:cNvSpPr>
          <p:nvPr>
            <p:ph type="body" sz="quarter" idx="24"/>
          </p:nvPr>
        </p:nvSpPr>
        <p:spPr>
          <a:xfrm>
            <a:off x="1055688" y="624947"/>
            <a:ext cx="3114168" cy="247554"/>
          </a:xfrm>
        </p:spPr>
        <p:txBody>
          <a:bodyPr/>
          <a:lstStyle/>
          <a:p>
            <a:r>
              <a:rPr lang="en-AU"/>
              <a:t>CAREER DEVELOPMENT AND PLANNING</a:t>
            </a:r>
          </a:p>
        </p:txBody>
      </p:sp>
      <p:sp>
        <p:nvSpPr>
          <p:cNvPr id="22" name="Title 21">
            <a:extLst>
              <a:ext uri="{FF2B5EF4-FFF2-40B4-BE49-F238E27FC236}">
                <a16:creationId xmlns:a16="http://schemas.microsoft.com/office/drawing/2014/main" id="{39465E46-E32D-5FB5-0ED2-BBF940E1FDA9}"/>
              </a:ext>
            </a:extLst>
          </p:cNvPr>
          <p:cNvSpPr>
            <a:spLocks noGrp="1"/>
          </p:cNvSpPr>
          <p:nvPr>
            <p:ph type="title"/>
          </p:nvPr>
        </p:nvSpPr>
        <p:spPr>
          <a:xfrm>
            <a:off x="1058692" y="883695"/>
            <a:ext cx="6141723" cy="488201"/>
          </a:xfrm>
        </p:spPr>
        <p:txBody>
          <a:bodyPr/>
          <a:lstStyle/>
          <a:p>
            <a:r>
              <a:rPr lang="en-AU"/>
              <a:t>Important career concepts recap</a:t>
            </a:r>
          </a:p>
        </p:txBody>
      </p:sp>
    </p:spTree>
    <p:extLst>
      <p:ext uri="{BB962C8B-B14F-4D97-AF65-F5344CB8AC3E}">
        <p14:creationId xmlns:p14="http://schemas.microsoft.com/office/powerpoint/2010/main" val="4762302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046611-8C07-3129-0BEB-0B0D1EC44FAF}"/>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CA8DEE48-96E8-A431-82A7-4E60C6C096EC}"/>
              </a:ext>
            </a:extLst>
          </p:cNvPr>
          <p:cNvSpPr>
            <a:spLocks noGrp="1"/>
          </p:cNvSpPr>
          <p:nvPr>
            <p:ph type="body" idx="1"/>
          </p:nvPr>
        </p:nvSpPr>
        <p:spPr>
          <a:xfrm>
            <a:off x="1055688" y="1579419"/>
            <a:ext cx="5040312" cy="4389580"/>
          </a:xfrm>
        </p:spPr>
        <p:txBody>
          <a:bodyPr/>
          <a:lstStyle/>
          <a:p>
            <a:r>
              <a:rPr lang="en-AU"/>
              <a:t>During this foundational period, children develop their self-concept through interactions with key figures like parents and teachers. They form initial attitudes about work, begin to understand their interests and abilities, and develop basic concepts about the world of work through play, fantasy, and observation of adults around them.</a:t>
            </a:r>
          </a:p>
          <a:p>
            <a:endParaRPr lang="en-AU"/>
          </a:p>
          <a:p>
            <a:r>
              <a:rPr lang="en-AU" b="1"/>
              <a:t>Key points</a:t>
            </a:r>
          </a:p>
          <a:p>
            <a:pPr marL="285750" indent="-285750">
              <a:buClr>
                <a:schemeClr val="tx2"/>
              </a:buClr>
              <a:buSzPct val="90000"/>
              <a:buFont typeface="Arial" panose="020B0604020202020204" pitchFamily="34" charset="0"/>
              <a:buChar char="•"/>
            </a:pPr>
            <a:r>
              <a:rPr lang="en-AU"/>
              <a:t>Developing initial understanding of work concepts</a:t>
            </a:r>
          </a:p>
          <a:p>
            <a:pPr marL="285750" indent="-285750">
              <a:buClr>
                <a:schemeClr val="tx2"/>
              </a:buClr>
              <a:buSzPct val="90000"/>
              <a:buFont typeface="Arial" panose="020B0604020202020204" pitchFamily="34" charset="0"/>
              <a:buChar char="•"/>
            </a:pPr>
            <a:r>
              <a:rPr lang="en-AU"/>
              <a:t>Learning through play and observation</a:t>
            </a:r>
          </a:p>
          <a:p>
            <a:pPr marL="285750" indent="-285750">
              <a:buClr>
                <a:schemeClr val="tx2"/>
              </a:buClr>
              <a:buSzPct val="90000"/>
              <a:buFont typeface="Arial" panose="020B0604020202020204" pitchFamily="34" charset="0"/>
              <a:buChar char="•"/>
            </a:pPr>
            <a:r>
              <a:rPr lang="en-AU"/>
              <a:t>Forming early self-concept</a:t>
            </a:r>
          </a:p>
          <a:p>
            <a:pPr marL="285750" indent="-285750">
              <a:buClr>
                <a:schemeClr val="tx2"/>
              </a:buClr>
              <a:buSzPct val="90000"/>
              <a:buFont typeface="Arial" panose="020B0604020202020204" pitchFamily="34" charset="0"/>
              <a:buChar char="•"/>
            </a:pPr>
            <a:r>
              <a:rPr lang="en-AU"/>
              <a:t>Influenced by parents and teachers</a:t>
            </a:r>
          </a:p>
          <a:p>
            <a:pPr marL="285750" indent="-285750">
              <a:buClr>
                <a:schemeClr val="tx2"/>
              </a:buClr>
              <a:buSzPct val="90000"/>
              <a:buFont typeface="Arial" panose="020B0604020202020204" pitchFamily="34" charset="0"/>
              <a:buChar char="•"/>
            </a:pPr>
            <a:r>
              <a:rPr lang="en-AU"/>
              <a:t>Beginning to recognise different types of work</a:t>
            </a:r>
          </a:p>
        </p:txBody>
      </p:sp>
      <p:sp>
        <p:nvSpPr>
          <p:cNvPr id="18" name="Text Placeholder 17">
            <a:extLst>
              <a:ext uri="{FF2B5EF4-FFF2-40B4-BE49-F238E27FC236}">
                <a16:creationId xmlns:a16="http://schemas.microsoft.com/office/drawing/2014/main" id="{277D6D5B-6038-0FAD-EDCD-D06762AC10A7}"/>
              </a:ext>
            </a:extLst>
          </p:cNvPr>
          <p:cNvSpPr>
            <a:spLocks noGrp="1"/>
          </p:cNvSpPr>
          <p:nvPr>
            <p:ph type="body" sz="quarter" idx="20"/>
          </p:nvPr>
        </p:nvSpPr>
        <p:spPr>
          <a:xfrm>
            <a:off x="1055688" y="624947"/>
            <a:ext cx="3114168" cy="247554"/>
          </a:xfrm>
        </p:spPr>
        <p:txBody>
          <a:bodyPr/>
          <a:lstStyle/>
          <a:p>
            <a:r>
              <a:rPr lang="en-AU"/>
              <a:t>CAREER DEVELOPMENT AND PLANNING</a:t>
            </a:r>
          </a:p>
        </p:txBody>
      </p:sp>
      <p:sp>
        <p:nvSpPr>
          <p:cNvPr id="20" name="Title 19">
            <a:extLst>
              <a:ext uri="{FF2B5EF4-FFF2-40B4-BE49-F238E27FC236}">
                <a16:creationId xmlns:a16="http://schemas.microsoft.com/office/drawing/2014/main" id="{B5541B64-2D9A-96D1-23E8-B6E5B17480A5}"/>
              </a:ext>
            </a:extLst>
          </p:cNvPr>
          <p:cNvSpPr>
            <a:spLocks noGrp="1"/>
          </p:cNvSpPr>
          <p:nvPr>
            <p:ph type="title"/>
          </p:nvPr>
        </p:nvSpPr>
        <p:spPr>
          <a:xfrm>
            <a:off x="1055940" y="873125"/>
            <a:ext cx="1651633" cy="524553"/>
          </a:xfrm>
        </p:spPr>
        <p:txBody>
          <a:bodyPr/>
          <a:lstStyle/>
          <a:p>
            <a:r>
              <a:rPr lang="en-AU"/>
              <a:t>Growth</a:t>
            </a:r>
          </a:p>
        </p:txBody>
      </p:sp>
      <p:pic>
        <p:nvPicPr>
          <p:cNvPr id="5" name="Picture 4" descr="Students playing at schoolyard during the break time">
            <a:extLst>
              <a:ext uri="{FF2B5EF4-FFF2-40B4-BE49-F238E27FC236}">
                <a16:creationId xmlns:a16="http://schemas.microsoft.com/office/drawing/2014/main" id="{DE201206-1D0A-532B-A106-FDA09F413858}"/>
              </a:ext>
            </a:extLst>
          </p:cNvPr>
          <p:cNvPicPr>
            <a:picLocks noChangeAspect="1"/>
          </p:cNvPicPr>
          <p:nvPr/>
        </p:nvPicPr>
        <p:blipFill>
          <a:blip r:embed="rId2">
            <a:extLst>
              <a:ext uri="{28A0092B-C50C-407E-A947-70E740481C1C}">
                <a14:useLocalDpi xmlns:a14="http://schemas.microsoft.com/office/drawing/2010/main" val="0"/>
              </a:ext>
            </a:extLst>
          </a:blip>
          <a:srcRect l="19374" r="13014"/>
          <a:stretch>
            <a:fillRect/>
          </a:stretch>
        </p:blipFill>
        <p:spPr>
          <a:xfrm>
            <a:off x="6985261" y="872501"/>
            <a:ext cx="4741683" cy="4675695"/>
          </a:xfrm>
          <a:prstGeom prst="rect">
            <a:avLst/>
          </a:prstGeom>
        </p:spPr>
      </p:pic>
    </p:spTree>
    <p:extLst>
      <p:ext uri="{BB962C8B-B14F-4D97-AF65-F5344CB8AC3E}">
        <p14:creationId xmlns:p14="http://schemas.microsoft.com/office/powerpoint/2010/main" val="2280023726"/>
      </p:ext>
    </p:extLst>
  </p:cSld>
  <p:clrMapOvr>
    <a:masterClrMapping/>
  </p:clrMapOvr>
</p:sld>
</file>

<file path=ppt/theme/theme1.xml><?xml version="1.0" encoding="utf-8"?>
<a:theme xmlns:a="http://schemas.openxmlformats.org/drawingml/2006/main" name="1_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6C4585AA-D572-4805-9A3C-7EC0ACED9ADD}" vid="{A184C72C-4D93-45D8-A600-D48DD450095F}"/>
    </a:ext>
  </a:extLst>
</a:theme>
</file>

<file path=ppt/theme/theme2.xml><?xml version="1.0" encoding="utf-8"?>
<a:theme xmlns:a="http://schemas.openxmlformats.org/drawingml/2006/main" name="2_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6C4585AA-D572-4805-9A3C-7EC0ACED9ADD}" vid="{A184C72C-4D93-45D8-A600-D48DD450095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b695005b-d803-47f4-974f-abac8cfe93be" xsi:nil="true"/>
    <lcf76f155ced4ddcb4097134ff3c332f xmlns="ef15ea92-d665-4eb4-91e3-7ae34e5e038a">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373D60F-F7F4-41C3-8C59-2E0F21EA0097}">
  <ds:schemaRefs>
    <ds:schemaRef ds:uri="b695005b-d803-47f4-974f-abac8cfe93be"/>
    <ds:schemaRef ds:uri="ef15ea92-d665-4eb4-91e3-7ae34e5e038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3648B47-1534-4EF0-96AB-CA02326F693B}">
  <ds:schemaRefs>
    <ds:schemaRef ds:uri="b695005b-d803-47f4-974f-abac8cfe93be"/>
    <ds:schemaRef ds:uri="ef15ea92-d665-4eb4-91e3-7ae34e5e038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FD4AF9E-2031-4813-A8E3-247E2219C24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MSQ36165_ResourceTemplates_Powerpoint_Master</Template>
  <TotalTime>17</TotalTime>
  <Words>2349</Words>
  <Application>Microsoft Office PowerPoint</Application>
  <PresentationFormat>Widescreen</PresentationFormat>
  <Paragraphs>294</Paragraphs>
  <Slides>31</Slides>
  <Notes>3</Notes>
  <HiddenSlides>0</HiddenSlides>
  <MMClips>6</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31</vt:i4>
      </vt:variant>
    </vt:vector>
  </HeadingPairs>
  <TitlesOfParts>
    <vt:vector size="38" baseType="lpstr">
      <vt:lpstr>Wingdings</vt:lpstr>
      <vt:lpstr>Aptos</vt:lpstr>
      <vt:lpstr>Arial</vt:lpstr>
      <vt:lpstr>Calibri</vt:lpstr>
      <vt:lpstr>1_Office Theme</vt:lpstr>
      <vt:lpstr>2_Office Theme</vt:lpstr>
      <vt:lpstr>Acrobat Document</vt:lpstr>
      <vt:lpstr>and planning</vt:lpstr>
      <vt:lpstr>Learning objectives</vt:lpstr>
      <vt:lpstr>It’s a lifelong process</vt:lpstr>
      <vt:lpstr>Q&amp;A</vt:lpstr>
      <vt:lpstr>You may have more than 18 jobs</vt:lpstr>
      <vt:lpstr>A whole lifetime</vt:lpstr>
      <vt:lpstr>PowerPoint Presentation</vt:lpstr>
      <vt:lpstr>Important career concepts recap</vt:lpstr>
      <vt:lpstr>Growth</vt:lpstr>
      <vt:lpstr>Exploration</vt:lpstr>
      <vt:lpstr>Exploration</vt:lpstr>
      <vt:lpstr>Establishment</vt:lpstr>
      <vt:lpstr>Establishment</vt:lpstr>
      <vt:lpstr>Maintenance</vt:lpstr>
      <vt:lpstr>Maintenance</vt:lpstr>
      <vt:lpstr>Decline/disengagement</vt:lpstr>
      <vt:lpstr>Career stage recognition</vt:lpstr>
      <vt:lpstr>Which career stage?</vt:lpstr>
      <vt:lpstr>Which career stage?</vt:lpstr>
      <vt:lpstr>Which career stage?</vt:lpstr>
      <vt:lpstr>Which career stage?</vt:lpstr>
      <vt:lpstr>Which career stage?</vt:lpstr>
      <vt:lpstr>Which career stage?</vt:lpstr>
      <vt:lpstr>Which career stage?</vt:lpstr>
      <vt:lpstr>Which career stage?</vt:lpstr>
      <vt:lpstr>Which career stage?</vt:lpstr>
      <vt:lpstr>Which career stage?</vt:lpstr>
      <vt:lpstr>Career stages conveyor</vt:lpstr>
      <vt:lpstr>Mapping career journeys</vt:lpstr>
      <vt:lpstr>Key takeaways</vt:lpstr>
      <vt:lpstr>Acknowledgements</vt:lpstr>
    </vt:vector>
  </TitlesOfParts>
  <Company>Manufacturing Skills Queensland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Quinn Sunderland</dc:creator>
  <cp:lastModifiedBy>Nathan Edwards</cp:lastModifiedBy>
  <cp:revision>9</cp:revision>
  <dcterms:created xsi:type="dcterms:W3CDTF">2025-09-04T22:35:20Z</dcterms:created>
  <dcterms:modified xsi:type="dcterms:W3CDTF">2026-02-03T04:43:20Z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egion">
    <vt:lpwstr/>
  </property>
  <property fmtid="{D5CDD505-2E9C-101B-9397-08002B2CF9AE}" pid="3" name="MediaServiceImageTags">
    <vt:lpwstr/>
  </property>
  <property fmtid="{D5CDD505-2E9C-101B-9397-08002B2CF9AE}" pid="4" name="Area">
    <vt:lpwstr/>
  </property>
  <property fmtid="{D5CDD505-2E9C-101B-9397-08002B2CF9AE}" pid="5" name="TaxKeyword">
    <vt:lpwstr/>
  </property>
  <property fmtid="{D5CDD505-2E9C-101B-9397-08002B2CF9AE}" pid="6" name="PandPCategory">
    <vt:lpwstr>1515;#320 TAFE Queensland Brand|48f22511-66c6-4e73-977b-d7738d5c4680</vt:lpwstr>
  </property>
  <property fmtid="{D5CDD505-2E9C-101B-9397-08002B2CF9AE}" pid="7" name="_dlc_DocIdItemGuid">
    <vt:lpwstr>7fcb1ffa-ec16-453c-90f8-81626998649c</vt:lpwstr>
  </property>
  <property fmtid="{D5CDD505-2E9C-101B-9397-08002B2CF9AE}" pid="8" name="Scope">
    <vt:lpwstr>7;#All staff|52512cf1-7460-4f08-a370-7b30d022c859</vt:lpwstr>
  </property>
  <property fmtid="{D5CDD505-2E9C-101B-9397-08002B2CF9AE}" pid="9" name="PandPParentCategory">
    <vt:lpwstr>2;#300 Marketing and Communication|423b3318-0d6a-4918-8924-d266a809de54</vt:lpwstr>
  </property>
  <property fmtid="{D5CDD505-2E9C-101B-9397-08002B2CF9AE}" pid="10" name="MSIP_Label_defa4170-0d19-0005-0004-bc88714345d2_Enabled">
    <vt:lpwstr>true</vt:lpwstr>
  </property>
  <property fmtid="{D5CDD505-2E9C-101B-9397-08002B2CF9AE}" pid="11" name="MSIP_Label_defa4170-0d19-0005-0004-bc88714345d2_SetDate">
    <vt:lpwstr>2025-09-04T22:35:21Z</vt:lpwstr>
  </property>
  <property fmtid="{D5CDD505-2E9C-101B-9397-08002B2CF9AE}" pid="12" name="MSIP_Label_defa4170-0d19-0005-0004-bc88714345d2_Method">
    <vt:lpwstr>Standard</vt:lpwstr>
  </property>
  <property fmtid="{D5CDD505-2E9C-101B-9397-08002B2CF9AE}" pid="13" name="MSIP_Label_defa4170-0d19-0005-0004-bc88714345d2_Name">
    <vt:lpwstr>defa4170-0d19-0005-0004-bc88714345d2</vt:lpwstr>
  </property>
  <property fmtid="{D5CDD505-2E9C-101B-9397-08002B2CF9AE}" pid="14" name="MSIP_Label_defa4170-0d19-0005-0004-bc88714345d2_SiteId">
    <vt:lpwstr>c5ccd573-ff69-4ff8-ada6-359bd6300982</vt:lpwstr>
  </property>
  <property fmtid="{D5CDD505-2E9C-101B-9397-08002B2CF9AE}" pid="15" name="MSIP_Label_defa4170-0d19-0005-0004-bc88714345d2_ActionId">
    <vt:lpwstr>07e4305a-28ed-488a-8b99-0c178b75676b</vt:lpwstr>
  </property>
  <property fmtid="{D5CDD505-2E9C-101B-9397-08002B2CF9AE}" pid="16" name="MSIP_Label_defa4170-0d19-0005-0004-bc88714345d2_ContentBits">
    <vt:lpwstr>0</vt:lpwstr>
  </property>
  <property fmtid="{D5CDD505-2E9C-101B-9397-08002B2CF9AE}" pid="17" name="MSIP_Label_defa4170-0d19-0005-0004-bc88714345d2_Tag">
    <vt:lpwstr>10, 3, 0, 1</vt:lpwstr>
  </property>
  <property fmtid="{D5CDD505-2E9C-101B-9397-08002B2CF9AE}" pid="18" name="ContentTypeId">
    <vt:lpwstr>0x0101006E3F2482381A214485F148E738AE1B9A</vt:lpwstr>
  </property>
</Properties>
</file>